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238"/>
    <p:restoredTop sz="94699"/>
  </p:normalViewPr>
  <p:slideViewPr>
    <p:cSldViewPr snapToGrid="0">
      <p:cViewPr>
        <p:scale>
          <a:sx n="87" d="100"/>
          <a:sy n="87" d="100"/>
        </p:scale>
        <p:origin x="208" y="-128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268BBC-E3B5-476E-8B13-88B07D8E07EA}" type="datetimeFigureOut">
              <a:rPr lang="en-US" smtClean="0"/>
              <a:t>1/20/26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42250-4AE3-4E61-A7BE-BBF36FEDC09C}" type="slidenum">
              <a:rPr lang="en-US" smtClean="0"/>
              <a:t>‹#›</a:t>
            </a:fld>
            <a:endParaRPr lang="en-US"/>
          </a:p>
        </p:txBody>
      </p:sp>
    </p:spTree>
    <p:extLst>
      <p:ext uri="{BB962C8B-B14F-4D97-AF65-F5344CB8AC3E}">
        <p14:creationId xmlns:p14="http://schemas.microsoft.com/office/powerpoint/2010/main" val="12344071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842250-4AE3-4E61-A7BE-BBF36FEDC09C}" type="slidenum">
              <a:rPr lang="en-US" smtClean="0"/>
              <a:t>1</a:t>
            </a:fld>
            <a:endParaRPr lang="en-US"/>
          </a:p>
        </p:txBody>
      </p:sp>
    </p:spTree>
    <p:extLst>
      <p:ext uri="{BB962C8B-B14F-4D97-AF65-F5344CB8AC3E}">
        <p14:creationId xmlns:p14="http://schemas.microsoft.com/office/powerpoint/2010/main" val="786239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1310277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2381470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2834327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940643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559BE6-2965-B946-A400-5B4D896A6D5E}" type="datetimeFigureOut">
              <a:rPr lang="en-US" smtClean="0"/>
              <a:t>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815979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9559BE6-2965-B946-A400-5B4D896A6D5E}" type="datetimeFigureOut">
              <a:rPr lang="en-US" smtClean="0"/>
              <a:t>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1074675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9559BE6-2965-B946-A400-5B4D896A6D5E}" type="datetimeFigureOut">
              <a:rPr lang="en-US" smtClean="0"/>
              <a:t>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2511734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9559BE6-2965-B946-A400-5B4D896A6D5E}" type="datetimeFigureOut">
              <a:rPr lang="en-US" smtClean="0"/>
              <a:t>1/20/26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3825906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559BE6-2965-B946-A400-5B4D896A6D5E}" type="datetimeFigureOut">
              <a:rPr lang="en-US" smtClean="0"/>
              <a:t>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3494634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79559BE6-2965-B946-A400-5B4D896A6D5E}" type="datetimeFigureOut">
              <a:rPr lang="en-US" smtClean="0"/>
              <a:t>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1605082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79559BE6-2965-B946-A400-5B4D896A6D5E}" type="datetimeFigureOut">
              <a:rPr lang="en-US" smtClean="0"/>
              <a:t>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8461BD-937B-8D47-BACA-591761D35BDE}" type="slidenum">
              <a:rPr lang="en-US" smtClean="0"/>
              <a:t>‹#›</a:t>
            </a:fld>
            <a:endParaRPr lang="en-US"/>
          </a:p>
        </p:txBody>
      </p:sp>
    </p:spTree>
    <p:extLst>
      <p:ext uri="{BB962C8B-B14F-4D97-AF65-F5344CB8AC3E}">
        <p14:creationId xmlns:p14="http://schemas.microsoft.com/office/powerpoint/2010/main" val="1210535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79559BE6-2965-B946-A400-5B4D896A6D5E}" type="datetimeFigureOut">
              <a:rPr lang="en-US" smtClean="0"/>
              <a:t>1/20/26</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18461BD-937B-8D47-BACA-591761D35BDE}" type="slidenum">
              <a:rPr lang="en-US" smtClean="0"/>
              <a:t>‹#›</a:t>
            </a:fld>
            <a:endParaRPr lang="en-US"/>
          </a:p>
        </p:txBody>
      </p:sp>
    </p:spTree>
    <p:extLst>
      <p:ext uri="{BB962C8B-B14F-4D97-AF65-F5344CB8AC3E}">
        <p14:creationId xmlns:p14="http://schemas.microsoft.com/office/powerpoint/2010/main" val="15013221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16CC9C-F977-7ADF-06E5-C29E63E778EE}"/>
              </a:ext>
            </a:extLst>
          </p:cNvPr>
          <p:cNvSpPr txBox="1"/>
          <p:nvPr/>
        </p:nvSpPr>
        <p:spPr>
          <a:xfrm>
            <a:off x="0" y="0"/>
            <a:ext cx="43891200" cy="3354765"/>
          </a:xfrm>
          <a:prstGeom prst="rect">
            <a:avLst/>
          </a:prstGeom>
          <a:solidFill>
            <a:schemeClr val="accent1"/>
          </a:solidFill>
        </p:spPr>
        <p:txBody>
          <a:bodyPr wrap="square" rtlCol="0">
            <a:spAutoFit/>
          </a:bodyPr>
          <a:lstStyle/>
          <a:p>
            <a:pPr algn="ctr"/>
            <a:endParaRPr lang="en-US" sz="3200" dirty="0">
              <a:latin typeface="Aptos Display" panose="020B0004020202020204" pitchFamily="34" charset="0"/>
            </a:endParaRPr>
          </a:p>
          <a:p>
            <a:pPr algn="ctr"/>
            <a:r>
              <a:rPr lang="en-US" sz="6000" b="1" dirty="0">
                <a:solidFill>
                  <a:schemeClr val="bg1"/>
                </a:solidFill>
                <a:latin typeface="Aptos Display" panose="020B0004020202020204" pitchFamily="34" charset="0"/>
              </a:rPr>
              <a:t>Presidential AI Challenge</a:t>
            </a:r>
          </a:p>
          <a:p>
            <a:pPr algn="ctr"/>
            <a:r>
              <a:rPr lang="en-US" sz="4800" b="1" dirty="0">
                <a:solidFill>
                  <a:schemeClr val="bg1"/>
                </a:solidFill>
                <a:latin typeface="Aptos Display" panose="020B0004020202020204" pitchFamily="34" charset="0"/>
              </a:rPr>
              <a:t>Supervised By Dr. Vijayalakshmi Saravanan</a:t>
            </a:r>
            <a:r>
              <a:rPr lang="en-US" sz="4800" b="1" baseline="30000" dirty="0">
                <a:solidFill>
                  <a:schemeClr val="bg1"/>
                </a:solidFill>
                <a:latin typeface="Aptos Display" panose="020B0004020202020204" pitchFamily="34" charset="0"/>
              </a:rPr>
              <a:t>*</a:t>
            </a:r>
            <a:endParaRPr lang="en-US" sz="4800" b="1" dirty="0">
              <a:solidFill>
                <a:schemeClr val="bg1"/>
              </a:solidFill>
              <a:latin typeface="Aptos Display" panose="020B0004020202020204" pitchFamily="34" charset="0"/>
            </a:endParaRPr>
          </a:p>
          <a:p>
            <a:pPr algn="ctr"/>
            <a:r>
              <a:rPr lang="en-US" sz="4000" b="1" dirty="0">
                <a:solidFill>
                  <a:schemeClr val="bg1"/>
                </a:solidFill>
                <a:latin typeface="Aptos Display" panose="020B0004020202020204" pitchFamily="34" charset="0"/>
              </a:rPr>
              <a:t>High School Students: Hansika Ganga</a:t>
            </a:r>
            <a:r>
              <a:rPr lang="en-US" sz="4000" b="1" baseline="30000" dirty="0">
                <a:solidFill>
                  <a:schemeClr val="bg1"/>
                </a:solidFill>
                <a:latin typeface="Aptos Display" panose="020B0004020202020204" pitchFamily="34" charset="0"/>
              </a:rPr>
              <a:t>1</a:t>
            </a:r>
            <a:r>
              <a:rPr lang="en-US" sz="4000" b="1" dirty="0">
                <a:solidFill>
                  <a:schemeClr val="bg1"/>
                </a:solidFill>
                <a:latin typeface="Aptos Display" panose="020B0004020202020204" pitchFamily="34" charset="0"/>
              </a:rPr>
              <a:t>, Akshatha Perumal</a:t>
            </a:r>
            <a:r>
              <a:rPr lang="en-US" sz="4000" b="1" baseline="30000" dirty="0">
                <a:solidFill>
                  <a:schemeClr val="bg1"/>
                </a:solidFill>
                <a:latin typeface="Aptos Display" panose="020B0004020202020204" pitchFamily="34" charset="0"/>
              </a:rPr>
              <a:t>2</a:t>
            </a:r>
            <a:r>
              <a:rPr lang="en-US" sz="4000" b="1" dirty="0">
                <a:solidFill>
                  <a:schemeClr val="bg1"/>
                </a:solidFill>
                <a:latin typeface="Aptos Display" panose="020B0004020202020204" pitchFamily="34" charset="0"/>
              </a:rPr>
              <a:t>, Ashwin Perumal</a:t>
            </a:r>
            <a:r>
              <a:rPr lang="en-US" sz="4000" b="1" baseline="30000" dirty="0">
                <a:solidFill>
                  <a:schemeClr val="bg1"/>
                </a:solidFill>
                <a:latin typeface="Aptos Display" panose="020B0004020202020204" pitchFamily="34" charset="0"/>
              </a:rPr>
              <a:t>2, </a:t>
            </a:r>
            <a:r>
              <a:rPr lang="en-US" sz="4000" b="1" dirty="0">
                <a:solidFill>
                  <a:schemeClr val="bg1"/>
                </a:solidFill>
                <a:latin typeface="Aptos Display" panose="020B0004020202020204" pitchFamily="34" charset="0"/>
              </a:rPr>
              <a:t>and Vaishnavi Giriraj</a:t>
            </a:r>
            <a:r>
              <a:rPr lang="en-US" sz="4000" b="1" baseline="30000" dirty="0">
                <a:solidFill>
                  <a:schemeClr val="bg1"/>
                </a:solidFill>
                <a:latin typeface="Aptos Display" panose="020B0004020202020204" pitchFamily="34" charset="0"/>
              </a:rPr>
              <a:t>3 </a:t>
            </a:r>
            <a:endParaRPr lang="en-US" sz="4000" b="1" dirty="0">
              <a:solidFill>
                <a:schemeClr val="bg1"/>
              </a:solidFill>
              <a:latin typeface="Aptos Display" panose="020B0004020202020204" pitchFamily="34" charset="0"/>
            </a:endParaRPr>
          </a:p>
          <a:p>
            <a:pPr algn="ctr"/>
            <a:r>
              <a:rPr lang="en-US" sz="3200" b="1" dirty="0">
                <a:solidFill>
                  <a:schemeClr val="bg1"/>
                </a:solidFill>
                <a:latin typeface="Aptos Display" panose="020B0004020202020204" pitchFamily="34" charset="0"/>
              </a:rPr>
              <a:t>University of Texas at Tyler</a:t>
            </a:r>
            <a:r>
              <a:rPr lang="en-US" sz="3200" b="1" baseline="30000" dirty="0">
                <a:solidFill>
                  <a:schemeClr val="bg1"/>
                </a:solidFill>
                <a:latin typeface="Aptos Display" panose="020B0004020202020204" pitchFamily="34" charset="0"/>
              </a:rPr>
              <a:t>*</a:t>
            </a:r>
            <a:r>
              <a:rPr lang="en-US" sz="3200" b="1" dirty="0">
                <a:solidFill>
                  <a:schemeClr val="bg1"/>
                </a:solidFill>
                <a:latin typeface="Aptos Display" panose="020B0004020202020204" pitchFamily="34" charset="0"/>
              </a:rPr>
              <a:t>, R.L. Turner High School</a:t>
            </a:r>
            <a:r>
              <a:rPr lang="en-US" sz="3200" b="1" baseline="30000" dirty="0">
                <a:solidFill>
                  <a:schemeClr val="bg1"/>
                </a:solidFill>
                <a:latin typeface="Aptos Display" panose="020B0004020202020204" pitchFamily="34" charset="0"/>
              </a:rPr>
              <a:t>1</a:t>
            </a:r>
            <a:r>
              <a:rPr lang="en-US" sz="3200" b="1" dirty="0">
                <a:solidFill>
                  <a:schemeClr val="bg1"/>
                </a:solidFill>
                <a:latin typeface="Aptos Display" panose="020B0004020202020204" pitchFamily="34" charset="0"/>
              </a:rPr>
              <a:t>, Carrolton, TX</a:t>
            </a:r>
            <a:r>
              <a:rPr lang="en-US" sz="3200" b="1">
                <a:solidFill>
                  <a:schemeClr val="bg1"/>
                </a:solidFill>
                <a:latin typeface="Aptos Display" panose="020B0004020202020204" pitchFamily="34" charset="0"/>
              </a:rPr>
              <a:t>, Bellaire </a:t>
            </a:r>
            <a:r>
              <a:rPr lang="en-US" sz="3200" b="1" dirty="0">
                <a:solidFill>
                  <a:schemeClr val="bg1"/>
                </a:solidFill>
                <a:latin typeface="Aptos Display" panose="020B0004020202020204" pitchFamily="34" charset="0"/>
              </a:rPr>
              <a:t>High School</a:t>
            </a:r>
            <a:r>
              <a:rPr lang="en-US" sz="3200" b="1" baseline="30000" dirty="0">
                <a:solidFill>
                  <a:schemeClr val="bg1"/>
                </a:solidFill>
                <a:latin typeface="Aptos Display" panose="020B0004020202020204" pitchFamily="34" charset="0"/>
              </a:rPr>
              <a:t>2</a:t>
            </a:r>
            <a:r>
              <a:rPr lang="en-US" sz="3200" b="1" dirty="0">
                <a:solidFill>
                  <a:schemeClr val="bg1"/>
                </a:solidFill>
                <a:latin typeface="Aptos Display" panose="020B0004020202020204" pitchFamily="34" charset="0"/>
              </a:rPr>
              <a:t>, Houston, TX, and Rock Hill High School, Frisco, TX  </a:t>
            </a:r>
          </a:p>
        </p:txBody>
      </p:sp>
      <p:pic>
        <p:nvPicPr>
          <p:cNvPr id="6" name="Picture 2" descr="Brand Marketing | The University of Texas at Tyler">
            <a:extLst>
              <a:ext uri="{FF2B5EF4-FFF2-40B4-BE49-F238E27FC236}">
                <a16:creationId xmlns:a16="http://schemas.microsoft.com/office/drawing/2014/main" id="{7265DFD0-FEFC-852A-0384-07D545E62F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21348"/>
            <a:ext cx="7586663" cy="305210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esidential AI Challenge">
            <a:extLst>
              <a:ext uri="{FF2B5EF4-FFF2-40B4-BE49-F238E27FC236}">
                <a16:creationId xmlns:a16="http://schemas.microsoft.com/office/drawing/2014/main" id="{0EFAF4CC-F0F5-8ABE-A8C4-E73E03EE67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6063" y="66280"/>
            <a:ext cx="6572249" cy="3241821"/>
          </a:xfrm>
          <a:prstGeom prst="rect">
            <a:avLst/>
          </a:prstGeom>
          <a:noFill/>
          <a:extLst>
            <a:ext uri="{909E8E84-426E-40DD-AFC4-6F175D3DCCD1}">
              <a14:hiddenFill xmlns:a14="http://schemas.microsoft.com/office/drawing/2010/main">
                <a:solidFill>
                  <a:srgbClr val="FFFFFF"/>
                </a:solidFill>
              </a14:hiddenFill>
            </a:ext>
          </a:extLst>
        </p:spPr>
      </p:pic>
      <p:grpSp>
        <p:nvGrpSpPr>
          <p:cNvPr id="51" name="Group 50">
            <a:extLst>
              <a:ext uri="{FF2B5EF4-FFF2-40B4-BE49-F238E27FC236}">
                <a16:creationId xmlns:a16="http://schemas.microsoft.com/office/drawing/2014/main" id="{A247E7C5-7C97-5097-B8AE-55A297BA8FD8}"/>
              </a:ext>
            </a:extLst>
          </p:cNvPr>
          <p:cNvGrpSpPr/>
          <p:nvPr/>
        </p:nvGrpSpPr>
        <p:grpSpPr>
          <a:xfrm>
            <a:off x="406400" y="4226636"/>
            <a:ext cx="9744990" cy="13841567"/>
            <a:chOff x="406400" y="3526443"/>
            <a:chExt cx="9744990" cy="13841567"/>
          </a:xfrm>
        </p:grpSpPr>
        <p:sp>
          <p:nvSpPr>
            <p:cNvPr id="7" name="TextBox 6">
              <a:extLst>
                <a:ext uri="{FF2B5EF4-FFF2-40B4-BE49-F238E27FC236}">
                  <a16:creationId xmlns:a16="http://schemas.microsoft.com/office/drawing/2014/main" id="{EC71BA6F-E689-C9D1-D9C3-3C01FF23EECC}"/>
                </a:ext>
              </a:extLst>
            </p:cNvPr>
            <p:cNvSpPr txBox="1"/>
            <p:nvPr/>
          </p:nvSpPr>
          <p:spPr>
            <a:xfrm>
              <a:off x="406400" y="4166890"/>
              <a:ext cx="9744990" cy="5324535"/>
            </a:xfrm>
            <a:prstGeom prst="rect">
              <a:avLst/>
            </a:prstGeom>
            <a:noFill/>
            <a:ln w="28575">
              <a:solidFill>
                <a:schemeClr val="tx1"/>
              </a:solidFill>
            </a:ln>
          </p:spPr>
          <p:txBody>
            <a:bodyPr wrap="square" rtlCol="0">
              <a:spAutoFit/>
            </a:bodyPr>
            <a:lstStyle/>
            <a:p>
              <a:r>
                <a:rPr lang="en-US" sz="2000" dirty="0">
                  <a:latin typeface="Aptos Display" panose="020B0004020202020204" pitchFamily="34" charset="0"/>
                </a:rPr>
                <a:t>The poster presents a collection of student-led artificial intelligence (AI) projects developed by K–12 students under faculty and mentor guidance. The projects were completed within a national AI education initiative supported by the Presidential AI Challenge, emphasizing hands-on learning, ethical AI, and real-world problem solving. Students from diverse grade levels collaborated with community teams to identify meaningful challenges in their local communities, and faculty and mentors guided them through the development of AI-based solutions.</a:t>
              </a:r>
            </a:p>
            <a:p>
              <a:endParaRPr lang="en-US" sz="2000" dirty="0">
                <a:latin typeface="Aptos Display" panose="020B0004020202020204" pitchFamily="34" charset="0"/>
              </a:endParaRPr>
            </a:p>
            <a:p>
              <a:r>
                <a:rPr lang="en-US" sz="2000" dirty="0">
                  <a:latin typeface="Aptos Display" panose="020B0004020202020204" pitchFamily="34" charset="0"/>
                </a:rPr>
                <a:t>These projects provided students with foundational knowledge and practical skills in AI while empowering educators to mentor students. The local community was involved in identifying real-world problems where AI could accelerate understanding and provide impactful solutions, fostering an inclusive ecosystem for preparing the next-generation of AI experts and solve the real-world problems.</a:t>
              </a:r>
            </a:p>
            <a:p>
              <a:endParaRPr lang="en-US" sz="2000" dirty="0">
                <a:latin typeface="Aptos Display" panose="020B0004020202020204" pitchFamily="34" charset="0"/>
              </a:endParaRPr>
            </a:p>
            <a:p>
              <a:r>
                <a:rPr lang="en-US" sz="2000" dirty="0"/>
                <a:t>This poster summarizes the project motivation, AI methodologies, system design, and key results. In addition, it highlights student learning outcomes, technical skill development, and broader impacts achieved through this project-based learning experience.</a:t>
              </a:r>
              <a:endParaRPr lang="en-US" sz="2000" dirty="0">
                <a:latin typeface="Aptos Display" panose="020B0004020202020204" pitchFamily="34" charset="0"/>
              </a:endParaRPr>
            </a:p>
          </p:txBody>
        </p:sp>
        <p:sp>
          <p:nvSpPr>
            <p:cNvPr id="8" name="TextBox 7">
              <a:extLst>
                <a:ext uri="{FF2B5EF4-FFF2-40B4-BE49-F238E27FC236}">
                  <a16:creationId xmlns:a16="http://schemas.microsoft.com/office/drawing/2014/main" id="{802628A2-77EB-6C66-0F34-42A4E996367E}"/>
                </a:ext>
              </a:extLst>
            </p:cNvPr>
            <p:cNvSpPr txBox="1"/>
            <p:nvPr/>
          </p:nvSpPr>
          <p:spPr>
            <a:xfrm>
              <a:off x="406400" y="3526443"/>
              <a:ext cx="9744990" cy="584775"/>
            </a:xfrm>
            <a:prstGeom prst="rect">
              <a:avLst/>
            </a:prstGeom>
            <a:solidFill>
              <a:schemeClr val="accent6">
                <a:lumMod val="40000"/>
                <a:lumOff val="60000"/>
              </a:schemeClr>
            </a:solidFill>
          </p:spPr>
          <p:txBody>
            <a:bodyPr wrap="square" rtlCol="0">
              <a:spAutoFit/>
            </a:bodyPr>
            <a:lstStyle/>
            <a:p>
              <a:pPr algn="ctr"/>
              <a:r>
                <a:rPr lang="en-US" sz="3200" b="1" dirty="0">
                  <a:latin typeface="Aptos" panose="020B0004020202020204" pitchFamily="34" charset="0"/>
                </a:rPr>
                <a:t>Background</a:t>
              </a:r>
            </a:p>
          </p:txBody>
        </p:sp>
        <p:sp>
          <p:nvSpPr>
            <p:cNvPr id="10" name="TextBox 9">
              <a:extLst>
                <a:ext uri="{FF2B5EF4-FFF2-40B4-BE49-F238E27FC236}">
                  <a16:creationId xmlns:a16="http://schemas.microsoft.com/office/drawing/2014/main" id="{D45C5521-61F4-F8A1-ACF1-6116A587182F}"/>
                </a:ext>
              </a:extLst>
            </p:cNvPr>
            <p:cNvSpPr txBox="1"/>
            <p:nvPr/>
          </p:nvSpPr>
          <p:spPr>
            <a:xfrm>
              <a:off x="406400" y="10545167"/>
              <a:ext cx="9744990" cy="584775"/>
            </a:xfrm>
            <a:prstGeom prst="rect">
              <a:avLst/>
            </a:prstGeom>
            <a:solidFill>
              <a:schemeClr val="accent6">
                <a:lumMod val="40000"/>
                <a:lumOff val="60000"/>
              </a:schemeClr>
            </a:solidFill>
          </p:spPr>
          <p:txBody>
            <a:bodyPr wrap="square" rtlCol="0">
              <a:spAutoFit/>
            </a:bodyPr>
            <a:lstStyle/>
            <a:p>
              <a:pPr algn="ctr"/>
              <a:r>
                <a:rPr lang="en-US" sz="3200" b="1" dirty="0">
                  <a:latin typeface="Aptos" panose="020B0004020202020204" pitchFamily="34" charset="0"/>
                </a:rPr>
                <a:t>Our Team</a:t>
              </a:r>
            </a:p>
          </p:txBody>
        </p:sp>
        <p:sp>
          <p:nvSpPr>
            <p:cNvPr id="11" name="TextBox 10">
              <a:extLst>
                <a:ext uri="{FF2B5EF4-FFF2-40B4-BE49-F238E27FC236}">
                  <a16:creationId xmlns:a16="http://schemas.microsoft.com/office/drawing/2014/main" id="{407E9753-AF4D-17B2-FFA6-95C5AD74483A}"/>
                </a:ext>
              </a:extLst>
            </p:cNvPr>
            <p:cNvSpPr txBox="1"/>
            <p:nvPr/>
          </p:nvSpPr>
          <p:spPr>
            <a:xfrm>
              <a:off x="406400" y="11120146"/>
              <a:ext cx="9660609" cy="6247864"/>
            </a:xfrm>
            <a:prstGeom prst="rect">
              <a:avLst/>
            </a:prstGeom>
            <a:noFill/>
            <a:ln w="28575">
              <a:solidFill>
                <a:schemeClr val="tx1"/>
              </a:solidFill>
            </a:ln>
          </p:spPr>
          <p:txBody>
            <a:bodyPr wrap="square" rtlCol="0">
              <a:spAutoFit/>
            </a:bodyPr>
            <a:lstStyle/>
            <a:p>
              <a:r>
                <a:rPr lang="en-US" sz="2400" b="1" dirty="0">
                  <a:latin typeface="Aptos Display" panose="020B0004020202020204" pitchFamily="34" charset="0"/>
                </a:rPr>
                <a:t>Students</a:t>
              </a:r>
              <a:r>
                <a:rPr lang="en-US" sz="2800" b="1" dirty="0">
                  <a:latin typeface="Aptos Display" panose="020B0004020202020204" pitchFamily="34" charset="0"/>
                </a:rPr>
                <a:t> </a:t>
              </a:r>
            </a:p>
            <a:p>
              <a:r>
                <a:rPr lang="en-US" sz="2000" dirty="0"/>
                <a:t>Students involved in problem formulation, data understanding, result interpretation, and evaluation of AI-driven insights, actively engaging in discussions about peer influence, system behavior, and ethical considerations. Students collaborated with mentors to analyze outputs, validate findings, and connect technical results to real-world school wellness impact.</a:t>
              </a:r>
              <a:endParaRPr lang="en-US" sz="2000" b="1" dirty="0">
                <a:latin typeface="Aptos Display" panose="020B0004020202020204" pitchFamily="34" charset="0"/>
              </a:endParaRPr>
            </a:p>
            <a:p>
              <a:endParaRPr lang="en-US" sz="2000" b="1" dirty="0">
                <a:latin typeface="Aptos Display" panose="020B0004020202020204" pitchFamily="34" charset="0"/>
              </a:endParaRPr>
            </a:p>
            <a:p>
              <a:endParaRPr lang="en-US" sz="2000" b="1" dirty="0">
                <a:latin typeface="Aptos Display" panose="020B0004020202020204" pitchFamily="34" charset="0"/>
              </a:endParaRPr>
            </a:p>
            <a:p>
              <a:r>
                <a:rPr lang="en-US" sz="2400" b="1" dirty="0">
                  <a:latin typeface="Aptos Display" panose="020B0004020202020204" pitchFamily="34" charset="0"/>
                </a:rPr>
                <a:t>Supervisor (</a:t>
              </a:r>
              <a:r>
                <a:rPr lang="en-US" sz="2400" b="1" dirty="0">
                  <a:effectLst/>
                  <a:latin typeface="Aptos Display" panose="020B0004020202020204" pitchFamily="34" charset="0"/>
                </a:rPr>
                <a:t>Dr. Vijayalakshmi Saravanan)</a:t>
              </a:r>
            </a:p>
            <a:p>
              <a:r>
                <a:rPr lang="en-US" sz="2000" dirty="0">
                  <a:effectLst/>
                  <a:latin typeface="Arial" panose="020B0604020202020204" pitchFamily="34" charset="0"/>
                </a:rPr>
                <a:t>Dr. Vijayalakshmi Saravanan taught about AI and did the hard coding</a:t>
              </a:r>
            </a:p>
            <a:p>
              <a:endParaRPr lang="en-US" sz="2000" dirty="0">
                <a:latin typeface="Aptos Display" panose="020B0004020202020204" pitchFamily="34" charset="0"/>
              </a:endParaRPr>
            </a:p>
            <a:p>
              <a:endParaRPr lang="en-US" sz="2000" dirty="0">
                <a:latin typeface="Aptos Display" panose="020B0004020202020204" pitchFamily="34" charset="0"/>
              </a:endParaRPr>
            </a:p>
            <a:p>
              <a:r>
                <a:rPr lang="en-US" sz="2400" b="1" dirty="0">
                  <a:effectLst/>
                  <a:latin typeface="Aptos Display" panose="020B0004020202020204" pitchFamily="34" charset="0"/>
                </a:rPr>
                <a:t>School Partners: </a:t>
              </a:r>
              <a:r>
                <a:rPr lang="en-US" sz="2000" b="1" dirty="0">
                  <a:latin typeface="Arial" panose="020B0604020202020204" pitchFamily="34" charset="0"/>
                </a:rPr>
                <a:t>S</a:t>
              </a:r>
              <a:r>
                <a:rPr lang="en-US" sz="2000" dirty="0">
                  <a:effectLst/>
                  <a:latin typeface="Arial" panose="020B0604020202020204" pitchFamily="34" charset="0"/>
                </a:rPr>
                <a:t>tudent volunteers who participated in data collection and provided feedback on system usability and intervention recommendations. </a:t>
              </a:r>
            </a:p>
            <a:p>
              <a:endParaRPr lang="en-US" sz="2000" b="1" dirty="0">
                <a:latin typeface="Aptos Display" panose="020B0004020202020204" pitchFamily="34" charset="0"/>
              </a:endParaRPr>
            </a:p>
            <a:p>
              <a:endParaRPr lang="en-US" sz="2000" dirty="0">
                <a:latin typeface="Aptos Display" panose="020B0004020202020204" pitchFamily="34" charset="0"/>
              </a:endParaRPr>
            </a:p>
            <a:p>
              <a:r>
                <a:rPr lang="en-US" sz="2400" b="1" dirty="0">
                  <a:latin typeface="Aptos Display" panose="020B0004020202020204" pitchFamily="34" charset="0"/>
                </a:rPr>
                <a:t>HPC-AI Team Members at UT Tyler</a:t>
              </a:r>
            </a:p>
            <a:p>
              <a:r>
                <a:rPr lang="en-US" sz="2000" dirty="0"/>
                <a:t>Mentors supported students by </a:t>
              </a:r>
              <a:r>
                <a:rPr lang="en-US" sz="2000" b="1" dirty="0"/>
                <a:t>assembling hardware components</a:t>
              </a:r>
              <a:r>
                <a:rPr lang="en-US" sz="2000" dirty="0"/>
                <a:t>, assisting with </a:t>
              </a:r>
              <a:r>
                <a:rPr lang="en-US" sz="2000" b="1" dirty="0"/>
                <a:t>device integration</a:t>
              </a:r>
              <a:r>
                <a:rPr lang="en-US" sz="2000" dirty="0"/>
                <a:t>, and </a:t>
              </a:r>
              <a:r>
                <a:rPr lang="en-US" sz="2000" b="1" dirty="0"/>
                <a:t>refining project designs</a:t>
              </a:r>
              <a:r>
                <a:rPr lang="en-US" sz="2000" dirty="0"/>
                <a:t> through feedback and suggestions.</a:t>
              </a:r>
            </a:p>
          </p:txBody>
        </p:sp>
      </p:grpSp>
      <p:sp>
        <p:nvSpPr>
          <p:cNvPr id="12" name="TextBox 11">
            <a:extLst>
              <a:ext uri="{FF2B5EF4-FFF2-40B4-BE49-F238E27FC236}">
                <a16:creationId xmlns:a16="http://schemas.microsoft.com/office/drawing/2014/main" id="{03BD3930-B042-8B3B-138D-BA08FDD5CEFB}"/>
              </a:ext>
            </a:extLst>
          </p:cNvPr>
          <p:cNvSpPr txBox="1"/>
          <p:nvPr/>
        </p:nvSpPr>
        <p:spPr>
          <a:xfrm>
            <a:off x="10569844" y="4308694"/>
            <a:ext cx="31530990" cy="646331"/>
          </a:xfrm>
          <a:prstGeom prst="rect">
            <a:avLst/>
          </a:prstGeom>
          <a:solidFill>
            <a:schemeClr val="accent6">
              <a:lumMod val="40000"/>
              <a:lumOff val="60000"/>
            </a:schemeClr>
          </a:solidFill>
        </p:spPr>
        <p:txBody>
          <a:bodyPr wrap="square" rtlCol="0">
            <a:spAutoFit/>
          </a:bodyPr>
          <a:lstStyle/>
          <a:p>
            <a:pPr algn="ctr"/>
            <a:r>
              <a:rPr lang="en-US" sz="3600" b="1" dirty="0">
                <a:latin typeface="Aptos" panose="020B0004020202020204" pitchFamily="34" charset="0"/>
              </a:rPr>
              <a:t>Preliminary Work by High School Students</a:t>
            </a:r>
          </a:p>
        </p:txBody>
      </p:sp>
      <p:sp>
        <p:nvSpPr>
          <p:cNvPr id="15" name="TextBox 14">
            <a:extLst>
              <a:ext uri="{FF2B5EF4-FFF2-40B4-BE49-F238E27FC236}">
                <a16:creationId xmlns:a16="http://schemas.microsoft.com/office/drawing/2014/main" id="{29E64D57-194F-26AD-123B-80A1B2BE2B8D}"/>
              </a:ext>
            </a:extLst>
          </p:cNvPr>
          <p:cNvSpPr txBox="1"/>
          <p:nvPr/>
        </p:nvSpPr>
        <p:spPr>
          <a:xfrm>
            <a:off x="13906169" y="15442268"/>
            <a:ext cx="12586717" cy="3847207"/>
          </a:xfrm>
          <a:prstGeom prst="rect">
            <a:avLst/>
          </a:prstGeom>
          <a:noFill/>
        </p:spPr>
        <p:txBody>
          <a:bodyPr wrap="square" rtlCol="0">
            <a:spAutoFit/>
          </a:bodyPr>
          <a:lstStyle/>
          <a:p>
            <a:pPr lvl="8"/>
            <a:r>
              <a:rPr lang="en-US" sz="2800" b="1" dirty="0">
                <a:latin typeface="Aptos Display" panose="020B0004020202020204" pitchFamily="34" charset="0"/>
              </a:rPr>
              <a:t>                                                                                                    </a:t>
            </a: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16" name="TextBox 15">
            <a:extLst>
              <a:ext uri="{FF2B5EF4-FFF2-40B4-BE49-F238E27FC236}">
                <a16:creationId xmlns:a16="http://schemas.microsoft.com/office/drawing/2014/main" id="{08B7AA53-136E-968C-0FCD-306DF9537F67}"/>
              </a:ext>
            </a:extLst>
          </p:cNvPr>
          <p:cNvSpPr txBox="1"/>
          <p:nvPr/>
        </p:nvSpPr>
        <p:spPr>
          <a:xfrm>
            <a:off x="13032104" y="4816486"/>
            <a:ext cx="20925761" cy="584775"/>
          </a:xfrm>
          <a:prstGeom prst="rect">
            <a:avLst/>
          </a:prstGeom>
          <a:solidFill>
            <a:schemeClr val="accent6">
              <a:lumMod val="40000"/>
              <a:lumOff val="60000"/>
            </a:schemeClr>
          </a:solidFill>
        </p:spPr>
        <p:txBody>
          <a:bodyPr wrap="square" rtlCol="0">
            <a:spAutoFit/>
          </a:bodyPr>
          <a:lstStyle/>
          <a:p>
            <a:pPr algn="ctr"/>
            <a:r>
              <a:rPr lang="en-US" sz="3200" b="1" dirty="0" err="1">
                <a:latin typeface="Aptos Display" panose="020B0004020202020204" pitchFamily="34" charset="0"/>
              </a:rPr>
              <a:t>MindShift</a:t>
            </a:r>
            <a:r>
              <a:rPr lang="en-US" sz="3200" b="1" dirty="0">
                <a:latin typeface="Aptos Display" panose="020B0004020202020204" pitchFamily="34" charset="0"/>
              </a:rPr>
              <a:t> </a:t>
            </a:r>
            <a:r>
              <a:rPr lang="en-US" sz="3200" b="1" dirty="0" err="1">
                <a:latin typeface="Aptos Display" panose="020B0004020202020204" pitchFamily="34" charset="0"/>
              </a:rPr>
              <a:t>ClassConnect</a:t>
            </a:r>
            <a:r>
              <a:rPr lang="en-US" sz="3200" b="1" dirty="0">
                <a:latin typeface="Aptos Display" panose="020B0004020202020204" pitchFamily="34" charset="0"/>
              </a:rPr>
              <a:t> AI : Peer-Influenced Health Behavior Prediction and Social Network Intervention</a:t>
            </a:r>
            <a:endParaRPr lang="en-US" sz="3200" dirty="0"/>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FA7E97AE-6BB7-CE60-E349-3376D481B08B}"/>
                  </a:ext>
                </a:extLst>
              </p:cNvPr>
              <p:cNvSpPr txBox="1"/>
              <p:nvPr/>
            </p:nvSpPr>
            <p:spPr>
              <a:xfrm>
                <a:off x="10819205" y="5537067"/>
                <a:ext cx="15576850" cy="26202542"/>
              </a:xfrm>
              <a:prstGeom prst="rect">
                <a:avLst/>
              </a:prstGeom>
              <a:noFill/>
              <a:ln w="28575">
                <a:solidFill>
                  <a:schemeClr val="tx1"/>
                </a:solidFill>
              </a:ln>
            </p:spPr>
            <p:txBody>
              <a:bodyPr wrap="square" rtlCol="0">
                <a:spAutoFit/>
              </a:bodyPr>
              <a:lstStyle/>
              <a:p>
                <a:r>
                  <a:rPr lang="en-US" sz="2800" b="1" dirty="0">
                    <a:latin typeface="Aptos Display" panose="020B0004020202020204" pitchFamily="34" charset="0"/>
                  </a:rPr>
                  <a:t>Motivation/Community Problem</a:t>
                </a:r>
              </a:p>
              <a:p>
                <a:r>
                  <a:rPr lang="en-US" sz="2000" dirty="0">
                    <a:latin typeface="Aptos Display" panose="020B0004020202020204" pitchFamily="34" charset="0"/>
                  </a:rPr>
                  <a:t>Teen health behaviors do not occur in isolation; they spread through social networks. Research has shown that behaviors such as sleep habits, stress levels, exercise patterns, diet choices, and substance use are strongly influenced by peer groups. When unhealthy behaviors emerge within close friend circles, they can propagate rapidly across school communities, amplifying negative outcomes. Despite this reality, most school wellness programs treat students as independent individuals. Interventions are typically applied uniformly, without accounting for peer influence, social clustering, or network dynamics. As a result, limited school resources are often used inefficiently, and individual interventions are frequently undermined by surrounding peer environments. </a:t>
                </a:r>
                <a:r>
                  <a:rPr lang="en-US" sz="2000" b="1" dirty="0">
                    <a:latin typeface="Aptos Display" panose="020B0004020202020204" pitchFamily="34" charset="0"/>
                  </a:rPr>
                  <a:t>MindShift ClassConnect AI</a:t>
                </a:r>
                <a:r>
                  <a:rPr lang="en-US" sz="2000" dirty="0">
                    <a:latin typeface="Aptos Display" panose="020B0004020202020204" pitchFamily="34" charset="0"/>
                  </a:rPr>
                  <a:t> was developed to address this gap by recognizing peer influence as a critical factor in teen health and wellbeing.</a:t>
                </a:r>
              </a:p>
              <a:p>
                <a:endParaRPr lang="en-US" sz="2000" dirty="0">
                  <a:latin typeface="Aptos Display" panose="020B0004020202020204" pitchFamily="34" charset="0"/>
                </a:endParaRPr>
              </a:p>
              <a:p>
                <a:br>
                  <a:rPr lang="en-US" sz="2000" b="0" i="0" dirty="0">
                    <a:effectLst/>
                    <a:latin typeface="Aptos Display" panose="020B0004020202020204" pitchFamily="34" charset="0"/>
                  </a:rPr>
                </a:br>
                <a:r>
                  <a:rPr lang="en-US" sz="2800" b="1" dirty="0">
                    <a:latin typeface="Aptos Display" panose="020B0004020202020204" pitchFamily="34" charset="0"/>
                  </a:rPr>
                  <a:t>MindShift ClassConnect AI</a:t>
                </a:r>
                <a:endParaRPr lang="en-US" sz="2800" b="1" i="0" dirty="0">
                  <a:effectLst/>
                  <a:latin typeface="Aptos Display" panose="020B0004020202020204" pitchFamily="34" charset="0"/>
                </a:endParaRPr>
              </a:p>
              <a:p>
                <a:r>
                  <a:rPr lang="en-US" sz="2000" b="1" dirty="0">
                    <a:latin typeface="Aptos Display" panose="020B0004020202020204" pitchFamily="34" charset="0"/>
                  </a:rPr>
                  <a:t>MindShift ClassConnect AI combines three AI domains that have not previously been integrated for teen health applications.</a:t>
                </a:r>
                <a:endParaRPr lang="en-US" sz="2000" dirty="0">
                  <a:latin typeface="Aptos Display" panose="020B0004020202020204" pitchFamily="34" charset="0"/>
                </a:endParaRPr>
              </a:p>
              <a:p>
                <a:pPr marL="342900" indent="-342900">
                  <a:buFont typeface="Courier New" panose="02070309020205020404" pitchFamily="49" charset="0"/>
                  <a:buChar char="o"/>
                </a:pPr>
                <a:r>
                  <a:rPr lang="en-US" sz="2000" b="1" dirty="0">
                    <a:latin typeface="Aptos Display" panose="020B0004020202020204" pitchFamily="34" charset="0"/>
                  </a:rPr>
                  <a:t>Graph Neural Networks (GNNs):</a:t>
                </a:r>
                <a:r>
                  <a:rPr lang="en-US" sz="2000" dirty="0">
                    <a:latin typeface="Aptos Display" panose="020B0004020202020204" pitchFamily="34" charset="0"/>
                  </a:rPr>
                  <a:t> Uses </a:t>
                </a:r>
                <a:r>
                  <a:rPr lang="en-US" sz="2000" b="1" dirty="0">
                    <a:latin typeface="Aptos Display" panose="020B0004020202020204" pitchFamily="34" charset="0"/>
                  </a:rPr>
                  <a:t>Graph Convolutional Networks (GCNs)</a:t>
                </a:r>
                <a:r>
                  <a:rPr lang="en-US" sz="2000" dirty="0">
                    <a:latin typeface="Aptos Display" panose="020B0004020202020204" pitchFamily="34" charset="0"/>
                  </a:rPr>
                  <a:t> implemented in </a:t>
                </a:r>
                <a:r>
                  <a:rPr lang="en-US" sz="2000" i="1" dirty="0" err="1">
                    <a:latin typeface="Aptos Display" panose="020B0004020202020204" pitchFamily="34" charset="0"/>
                  </a:rPr>
                  <a:t>PyTorch</a:t>
                </a:r>
                <a:r>
                  <a:rPr lang="en-US" sz="2000" i="1" dirty="0">
                    <a:latin typeface="Aptos Display" panose="020B0004020202020204" pitchFamily="34" charset="0"/>
                  </a:rPr>
                  <a:t> Geometric</a:t>
                </a:r>
                <a:r>
                  <a:rPr lang="en-US" sz="2000" dirty="0">
                    <a:latin typeface="Aptos Display" panose="020B0004020202020204" pitchFamily="34" charset="0"/>
                  </a:rPr>
                  <a:t> to analyze student social networks and capture how peer relationships influence health behaviors across the entire friendship graph.</a:t>
                </a:r>
              </a:p>
              <a:p>
                <a:pPr marL="342900" indent="-342900">
                  <a:buFont typeface="Courier New" panose="02070309020205020404" pitchFamily="49" charset="0"/>
                  <a:buChar char="o"/>
                </a:pPr>
                <a:r>
                  <a:rPr lang="en-US" sz="2000" b="1" dirty="0">
                    <a:latin typeface="Aptos Display" panose="020B0004020202020204" pitchFamily="34" charset="0"/>
                  </a:rPr>
                  <a:t>Network-aware risk modeling:</a:t>
                </a:r>
                <a:r>
                  <a:rPr lang="en-US" sz="2000" dirty="0">
                    <a:latin typeface="Aptos Display" panose="020B0004020202020204" pitchFamily="34" charset="0"/>
                  </a:rPr>
                  <a:t> Jointly processes </a:t>
                </a:r>
                <a:r>
                  <a:rPr lang="en-US" sz="2000" b="1" dirty="0">
                    <a:latin typeface="Aptos Display" panose="020B0004020202020204" pitchFamily="34" charset="0"/>
                  </a:rPr>
                  <a:t>node features</a:t>
                </a:r>
                <a:r>
                  <a:rPr lang="en-US" sz="2000" dirty="0">
                    <a:latin typeface="Aptos Display" panose="020B0004020202020204" pitchFamily="34" charset="0"/>
                  </a:rPr>
                  <a:t> (individual health attributes) and </a:t>
                </a:r>
                <a:r>
                  <a:rPr lang="en-US" sz="2000" b="1" dirty="0">
                    <a:latin typeface="Aptos Display" panose="020B0004020202020204" pitchFamily="34" charset="0"/>
                  </a:rPr>
                  <a:t>graph structure</a:t>
                </a:r>
                <a:r>
                  <a:rPr lang="en-US" sz="2000" dirty="0">
                    <a:latin typeface="Aptos Display" panose="020B0004020202020204" pitchFamily="34" charset="0"/>
                  </a:rPr>
                  <a:t> (peer connections), learning that students with similar personal habits can face different risks depending on their social context.</a:t>
                </a:r>
              </a:p>
              <a:p>
                <a:pPr marL="342900" indent="-342900">
                  <a:buFont typeface="Courier New" panose="02070309020205020404" pitchFamily="49" charset="0"/>
                  <a:buChar char="o"/>
                </a:pPr>
                <a:r>
                  <a:rPr lang="en-US" sz="2000" b="1" dirty="0">
                    <a:latin typeface="Aptos Display" panose="020B0004020202020204" pitchFamily="34" charset="0"/>
                  </a:rPr>
                  <a:t>Agent-Based Modeling (ABM):</a:t>
                </a:r>
                <a:r>
                  <a:rPr lang="en-US" sz="2000" dirty="0">
                    <a:latin typeface="Aptos Display" panose="020B0004020202020204" pitchFamily="34" charset="0"/>
                  </a:rPr>
                  <a:t> Employs </a:t>
                </a:r>
                <a:r>
                  <a:rPr lang="en-US" sz="2000" i="1" dirty="0">
                    <a:latin typeface="Aptos Display" panose="020B0004020202020204" pitchFamily="34" charset="0"/>
                  </a:rPr>
                  <a:t>Mesa (Python)</a:t>
                </a:r>
                <a:r>
                  <a:rPr lang="en-US" sz="2000" dirty="0">
                    <a:latin typeface="Aptos Display" panose="020B0004020202020204" pitchFamily="34" charset="0"/>
                  </a:rPr>
                  <a:t> to simulate how health behaviors spread through peer networks over time, treating positive behaviors as beneficial contagions.</a:t>
                </a:r>
              </a:p>
              <a:p>
                <a:pPr marL="342900" indent="-342900">
                  <a:buFont typeface="Courier New" panose="02070309020205020404" pitchFamily="49" charset="0"/>
                  <a:buChar char="o"/>
                </a:pPr>
                <a:r>
                  <a:rPr lang="en-US" sz="2000" b="1" dirty="0">
                    <a:latin typeface="Aptos Display" panose="020B0004020202020204" pitchFamily="34" charset="0"/>
                  </a:rPr>
                  <a:t>Behavioral cascade simulation:</a:t>
                </a:r>
                <a:r>
                  <a:rPr lang="en-US" sz="2000" dirty="0">
                    <a:latin typeface="Aptos Display" panose="020B0004020202020204" pitchFamily="34" charset="0"/>
                  </a:rPr>
                  <a:t> Runs large-scale simulations to estimate how targeted interventions (e.g., improving sleep for one student) propagate across the network over multiple weeks.</a:t>
                </a:r>
              </a:p>
              <a:p>
                <a:pPr marL="342900" indent="-342900">
                  <a:buFont typeface="Courier New" panose="02070309020205020404" pitchFamily="49" charset="0"/>
                  <a:buChar char="o"/>
                </a:pPr>
                <a:r>
                  <a:rPr lang="en-US" sz="2000" b="1" dirty="0">
                    <a:latin typeface="Aptos Display" panose="020B0004020202020204" pitchFamily="34" charset="0"/>
                  </a:rPr>
                  <a:t>Network optimization algorithms:</a:t>
                </a:r>
                <a:r>
                  <a:rPr lang="en-US" sz="2000" dirty="0">
                    <a:latin typeface="Aptos Display" panose="020B0004020202020204" pitchFamily="34" charset="0"/>
                  </a:rPr>
                  <a:t> Applies </a:t>
                </a:r>
                <a:r>
                  <a:rPr lang="en-US" sz="2000" b="1" dirty="0">
                    <a:latin typeface="Aptos Display" panose="020B0004020202020204" pitchFamily="34" charset="0"/>
                  </a:rPr>
                  <a:t>influence-maximization methods</a:t>
                </a:r>
                <a:r>
                  <a:rPr lang="en-US" sz="2000" dirty="0">
                    <a:latin typeface="Aptos Display" panose="020B0004020202020204" pitchFamily="34" charset="0"/>
                  </a:rPr>
                  <a:t> to identify a small set of high-impact students that can generate the largest positive behavioral cascades under limited intervention resources.</a:t>
                </a:r>
              </a:p>
              <a:p>
                <a:endParaRPr lang="en-US" dirty="0">
                  <a:latin typeface="Aptos Display" panose="020B0004020202020204" pitchFamily="34" charset="0"/>
                </a:endParaRPr>
              </a:p>
              <a:p>
                <a:endParaRPr lang="en-US" dirty="0"/>
              </a:p>
              <a:p>
                <a:r>
                  <a:rPr lang="en-US" sz="2800" b="1" dirty="0">
                    <a:latin typeface="Aptos Display" panose="020B0004020202020204" pitchFamily="34" charset="0"/>
                  </a:rPr>
                  <a:t>Datasets, Challenges, and Solutions</a:t>
                </a:r>
              </a:p>
              <a:p>
                <a:pPr marL="342900" indent="-342900">
                  <a:buFont typeface="Courier New" panose="02070309020205020404" pitchFamily="49" charset="0"/>
                  <a:buChar char="o"/>
                </a:pPr>
                <a:r>
                  <a:rPr lang="en-US" sz="2000" b="1" dirty="0">
                    <a:latin typeface="Aptos Display" panose="020B0004020202020204" pitchFamily="34" charset="0"/>
                  </a:rPr>
                  <a:t>Real-world, partial datasets:</a:t>
                </a:r>
                <a:r>
                  <a:rPr lang="en-US" sz="2000" dirty="0">
                    <a:latin typeface="Aptos Display" panose="020B0004020202020204" pitchFamily="34" charset="0"/>
                  </a:rPr>
                  <a:t> Student health attributes and peer-network data were collected with voluntary participation, resulting in approximately </a:t>
                </a:r>
                <a:r>
                  <a:rPr lang="en-US" sz="2000" b="1" dirty="0">
                    <a:latin typeface="Aptos Display" panose="020B0004020202020204" pitchFamily="34" charset="0"/>
                  </a:rPr>
                  <a:t>60% network coverage</a:t>
                </a:r>
                <a:r>
                  <a:rPr lang="en-US" sz="2000" dirty="0">
                    <a:latin typeface="Aptos Display" panose="020B0004020202020204" pitchFamily="34" charset="0"/>
                  </a:rPr>
                  <a:t>, reflecting realistic school data conditions.</a:t>
                </a:r>
              </a:p>
              <a:p>
                <a:pPr marL="342900" indent="-342900">
                  <a:buFont typeface="Courier New" panose="02070309020205020404" pitchFamily="49" charset="0"/>
                  <a:buChar char="o"/>
                </a:pPr>
                <a:r>
                  <a:rPr lang="en-US" sz="2000" b="1" dirty="0">
                    <a:latin typeface="Aptos Display" panose="020B0004020202020204" pitchFamily="34" charset="0"/>
                  </a:rPr>
                  <a:t>Network reconstruction:</a:t>
                </a:r>
                <a:r>
                  <a:rPr lang="en-US" sz="2000" dirty="0">
                    <a:latin typeface="Aptos Display" panose="020B0004020202020204" pitchFamily="34" charset="0"/>
                  </a:rPr>
                  <a:t> Missing peer connections were inferred using structural patterns and similarity assumptions, achieving approximately </a:t>
                </a:r>
                <a:r>
                  <a:rPr lang="en-US" sz="2000" b="1" dirty="0">
                    <a:latin typeface="Aptos Display" panose="020B0004020202020204" pitchFamily="34" charset="0"/>
                  </a:rPr>
                  <a:t>82% precision</a:t>
                </a:r>
                <a:r>
                  <a:rPr lang="en-US" sz="2000" dirty="0">
                    <a:latin typeface="Aptos Display" panose="020B0004020202020204" pitchFamily="34" charset="0"/>
                  </a:rPr>
                  <a:t> in predicted social links.</a:t>
                </a:r>
              </a:p>
              <a:p>
                <a:pPr marL="342900" indent="-342900">
                  <a:buFont typeface="Courier New" panose="02070309020205020404" pitchFamily="49" charset="0"/>
                  <a:buChar char="o"/>
                </a:pPr>
                <a:r>
                  <a:rPr lang="en-US" sz="2000" b="1" dirty="0">
                    <a:latin typeface="Aptos Display" panose="020B0004020202020204" pitchFamily="34" charset="0"/>
                  </a:rPr>
                  <a:t>Privacy-preserving modeling:</a:t>
                </a:r>
                <a:r>
                  <a:rPr lang="en-US" sz="2000" dirty="0">
                    <a:latin typeface="Aptos Display" panose="020B0004020202020204" pitchFamily="34" charset="0"/>
                  </a:rPr>
                  <a:t> Anonymized student IDs and noise-injected representations were used to protect individual privacy while maintaining </a:t>
                </a:r>
                <a:r>
                  <a:rPr lang="en-US" sz="2000" b="1" dirty="0">
                    <a:latin typeface="Aptos Display" panose="020B0004020202020204" pitchFamily="34" charset="0"/>
                  </a:rPr>
                  <a:t>~83% prediction accuracy</a:t>
                </a:r>
                <a:r>
                  <a:rPr lang="en-US" sz="2000" dirty="0">
                    <a:latin typeface="Aptos Display" panose="020B0004020202020204" pitchFamily="34" charset="0"/>
                  </a:rPr>
                  <a:t> compared to </a:t>
                </a:r>
                <a:r>
                  <a:rPr lang="en-US" sz="2000" b="1" dirty="0">
                    <a:latin typeface="Aptos Display" panose="020B0004020202020204" pitchFamily="34" charset="0"/>
                  </a:rPr>
                  <a:t>87% without privacy constraints</a:t>
                </a:r>
                <a:r>
                  <a:rPr lang="en-US" sz="2000" dirty="0">
                    <a:latin typeface="Aptos Display" panose="020B0004020202020204" pitchFamily="34" charset="0"/>
                  </a:rPr>
                  <a:t>.</a:t>
                </a:r>
              </a:p>
              <a:p>
                <a:pPr marL="342900" indent="-342900">
                  <a:buFont typeface="Courier New" panose="02070309020205020404" pitchFamily="49" charset="0"/>
                  <a:buChar char="o"/>
                </a:pPr>
                <a:r>
                  <a:rPr lang="en-US" sz="2000" b="1" dirty="0">
                    <a:latin typeface="Aptos Display" panose="020B0004020202020204" pitchFamily="34" charset="0"/>
                  </a:rPr>
                  <a:t>Scalable simulation framework:</a:t>
                </a:r>
                <a:r>
                  <a:rPr lang="en-US" sz="2000" dirty="0">
                    <a:latin typeface="Aptos Display" panose="020B0004020202020204" pitchFamily="34" charset="0"/>
                  </a:rPr>
                  <a:t> Agent-based simulations were optimized using parallel processing and sampling strategies, reducing runtime from </a:t>
                </a:r>
                <a:r>
                  <a:rPr lang="en-US" sz="2000" b="1" dirty="0">
                    <a:latin typeface="Aptos Display" panose="020B0004020202020204" pitchFamily="34" charset="0"/>
                  </a:rPr>
                  <a:t>over 6 hours to under 1 hour</a:t>
                </a:r>
                <a:r>
                  <a:rPr lang="en-US" sz="2000" dirty="0">
                    <a:latin typeface="Aptos Display" panose="020B0004020202020204" pitchFamily="34" charset="0"/>
                  </a:rPr>
                  <a:t> for school-scale networks.</a:t>
                </a:r>
              </a:p>
              <a:p>
                <a:pPr marL="342900" indent="-342900">
                  <a:buFont typeface="Courier New" panose="02070309020205020404" pitchFamily="49" charset="0"/>
                  <a:buChar char="o"/>
                </a:pPr>
                <a:r>
                  <a:rPr lang="en-US" sz="2000" b="1" dirty="0">
                    <a:latin typeface="Aptos Display" panose="020B0004020202020204" pitchFamily="34" charset="0"/>
                  </a:rPr>
                  <a:t>Empirical validation:</a:t>
                </a:r>
                <a:r>
                  <a:rPr lang="en-US" sz="2000" dirty="0">
                    <a:latin typeface="Aptos Display" panose="020B0004020202020204" pitchFamily="34" charset="0"/>
                  </a:rPr>
                  <a:t> Predicted behavior cascades were validated against pilot-school outcomes, achieving </a:t>
                </a:r>
                <a14:m>
                  <m:oMath xmlns:m="http://schemas.openxmlformats.org/officeDocument/2006/math">
                    <m:r>
                      <a:rPr lang="en-US" sz="2000" i="1" smtClean="0">
                        <a:latin typeface="Cambria Math" panose="02040503050406030204" pitchFamily="18" charset="0"/>
                        <a:ea typeface="Cambria Math" panose="02040503050406030204" pitchFamily="18" charset="0"/>
                      </a:rPr>
                      <m:t>~</m:t>
                    </m:r>
                  </m:oMath>
                </a14:m>
                <a:r>
                  <a:rPr lang="en-US" sz="2000" b="1" dirty="0">
                    <a:latin typeface="Aptos Display" panose="020B0004020202020204" pitchFamily="34" charset="0"/>
                  </a:rPr>
                  <a:t>89% agreement</a:t>
                </a:r>
                <a:r>
                  <a:rPr lang="en-US" sz="2000" dirty="0">
                    <a:latin typeface="Aptos Display" panose="020B0004020202020204" pitchFamily="34" charset="0"/>
                  </a:rPr>
                  <a:t> between simulated and observed influence spread.</a:t>
                </a:r>
              </a:p>
              <a:p>
                <a:pPr marL="342900" indent="-342900">
                  <a:buFont typeface="Courier New" panose="02070309020205020404" pitchFamily="49" charset="0"/>
                  <a:buChar char="o"/>
                </a:pPr>
                <a:endParaRPr lang="en-US" sz="2000" dirty="0">
                  <a:latin typeface="Aptos Display" panose="020B0004020202020204" pitchFamily="34" charset="0"/>
                </a:endParaRPr>
              </a:p>
              <a:p>
                <a:pPr marL="342900" indent="-342900">
                  <a:buFont typeface="Courier New" panose="02070309020205020404" pitchFamily="49" charset="0"/>
                  <a:buChar char="o"/>
                </a:pPr>
                <a:endParaRPr lang="en-US" sz="2000" dirty="0">
                  <a:latin typeface="Aptos Display" panose="020B0004020202020204" pitchFamily="34" charset="0"/>
                </a:endParaRPr>
              </a:p>
              <a:p>
                <a:r>
                  <a:rPr lang="en-US" sz="2800" b="1" dirty="0">
                    <a:latin typeface="Aptos" panose="020B0004020202020204" pitchFamily="34" charset="0"/>
                  </a:rPr>
                  <a:t>Results and Impact </a:t>
                </a:r>
              </a:p>
              <a:p>
                <a:pPr marL="342900" indent="-342900">
                  <a:buFont typeface="Courier New" panose="02070309020205020404" pitchFamily="49" charset="0"/>
                  <a:buChar char="o"/>
                </a:pPr>
                <a:r>
                  <a:rPr lang="en-US" sz="2000" b="1" dirty="0">
                    <a:latin typeface="Aptos Display" panose="020B0004020202020204" pitchFamily="34" charset="0"/>
                  </a:rPr>
                  <a:t>Improved prediction accuracy:</a:t>
                </a:r>
                <a:r>
                  <a:rPr lang="en-US" sz="2000" dirty="0">
                    <a:latin typeface="Aptos Display" panose="020B0004020202020204" pitchFamily="34" charset="0"/>
                  </a:rPr>
                  <a:t> Incorporating peer-network information with Graph Neural Networks increased health-risk prediction accuracy to </a:t>
                </a:r>
                <a:r>
                  <a:rPr lang="en-US" sz="2000" b="1" dirty="0">
                    <a:latin typeface="Aptos Display" panose="020B0004020202020204" pitchFamily="34" charset="0"/>
                  </a:rPr>
                  <a:t>87%</a:t>
                </a:r>
                <a:r>
                  <a:rPr lang="en-US" sz="2000" dirty="0">
                    <a:latin typeface="Aptos Display" panose="020B0004020202020204" pitchFamily="34" charset="0"/>
                  </a:rPr>
                  <a:t>, compared to </a:t>
                </a:r>
                <a:r>
                  <a:rPr lang="en-US" sz="2000" b="1" dirty="0">
                    <a:latin typeface="Aptos Display" panose="020B0004020202020204" pitchFamily="34" charset="0"/>
                  </a:rPr>
                  <a:t>71%</a:t>
                </a:r>
                <a:r>
                  <a:rPr lang="en-US" sz="2000" dirty="0">
                    <a:latin typeface="Aptos Display" panose="020B0004020202020204" pitchFamily="34" charset="0"/>
                  </a:rPr>
                  <a:t> using traditional models that ignore social connections.</a:t>
                </a:r>
              </a:p>
              <a:p>
                <a:pPr marL="342900" indent="-342900">
                  <a:buFont typeface="Courier New" panose="02070309020205020404" pitchFamily="49" charset="0"/>
                  <a:buChar char="o"/>
                </a:pPr>
                <a:r>
                  <a:rPr lang="en-US" sz="2000" b="1" dirty="0">
                    <a:latin typeface="Aptos Display" panose="020B0004020202020204" pitchFamily="34" charset="0"/>
                  </a:rPr>
                  <a:t>Stronger intervention impact:</a:t>
                </a:r>
                <a:r>
                  <a:rPr lang="en-US" sz="2000" dirty="0">
                    <a:latin typeface="Aptos Display" panose="020B0004020202020204" pitchFamily="34" charset="0"/>
                  </a:rPr>
                  <a:t> Network-optimized intervention strategies produced </a:t>
                </a:r>
                <a:r>
                  <a:rPr lang="en-US" sz="2000" b="1" dirty="0">
                    <a:latin typeface="Aptos Display" panose="020B0004020202020204" pitchFamily="34" charset="0"/>
                  </a:rPr>
                  <a:t>2.8×–3.2× larger positive behavior cascades</a:t>
                </a:r>
                <a:r>
                  <a:rPr lang="en-US" sz="2000" dirty="0">
                    <a:latin typeface="Aptos Display" panose="020B0004020202020204" pitchFamily="34" charset="0"/>
                  </a:rPr>
                  <a:t> than random or individual-based intervention selection.</a:t>
                </a:r>
              </a:p>
              <a:p>
                <a:pPr marL="342900" indent="-342900">
                  <a:buFont typeface="Courier New" panose="02070309020205020404" pitchFamily="49" charset="0"/>
                  <a:buChar char="o"/>
                </a:pPr>
                <a:r>
                  <a:rPr lang="en-US" sz="2000" b="1" dirty="0">
                    <a:latin typeface="Aptos Display" panose="020B0004020202020204" pitchFamily="34" charset="0"/>
                  </a:rPr>
                  <a:t>Validated behavior spread:</a:t>
                </a:r>
                <a:r>
                  <a:rPr lang="en-US" sz="2000" dirty="0">
                    <a:latin typeface="Aptos Display" panose="020B0004020202020204" pitchFamily="34" charset="0"/>
                  </a:rPr>
                  <a:t> Simulated behavior cascades closely matched real outcomes in a pilot school, achieving </a:t>
                </a:r>
                <a:r>
                  <a:rPr lang="en-US" sz="2000" b="1" dirty="0">
                    <a:latin typeface="Aptos Display" panose="020B0004020202020204" pitchFamily="34" charset="0"/>
                  </a:rPr>
                  <a:t>~89% agreement</a:t>
                </a:r>
                <a:r>
                  <a:rPr lang="en-US" sz="2000" dirty="0">
                    <a:latin typeface="Aptos Display" panose="020B0004020202020204" pitchFamily="34" charset="0"/>
                  </a:rPr>
                  <a:t> between predicted and observed peer influence over time.</a:t>
                </a:r>
              </a:p>
              <a:p>
                <a:pPr marL="342900" indent="-342900">
                  <a:buFont typeface="Courier New" panose="02070309020205020404" pitchFamily="49" charset="0"/>
                  <a:buChar char="o"/>
                </a:pPr>
                <a:r>
                  <a:rPr lang="en-US" sz="2000" b="1" dirty="0">
                    <a:latin typeface="Aptos Display" panose="020B0004020202020204" pitchFamily="34" charset="0"/>
                  </a:rPr>
                  <a:t>Efficient use of limited resources:</a:t>
                </a:r>
                <a:r>
                  <a:rPr lang="en-US" sz="2000" dirty="0">
                    <a:latin typeface="Aptos Display" panose="020B0004020202020204" pitchFamily="34" charset="0"/>
                  </a:rPr>
                  <a:t> By targeting a small number of high-impact students, the system demonstrated that </a:t>
                </a:r>
                <a:r>
                  <a:rPr lang="en-US" sz="2000" b="1" dirty="0">
                    <a:latin typeface="Aptos Display" panose="020B0004020202020204" pitchFamily="34" charset="0"/>
                  </a:rPr>
                  <a:t>supporting fewer individuals can positively influence many</a:t>
                </a:r>
                <a:r>
                  <a:rPr lang="en-US" sz="2000" dirty="0">
                    <a:latin typeface="Aptos Display" panose="020B0004020202020204" pitchFamily="34" charset="0"/>
                  </a:rPr>
                  <a:t>, improving cost-effectiveness for school wellness programs.</a:t>
                </a:r>
              </a:p>
              <a:p>
                <a:pPr marL="342900" indent="-342900">
                  <a:buFont typeface="Courier New" panose="02070309020205020404" pitchFamily="49" charset="0"/>
                  <a:buChar char="o"/>
                </a:pPr>
                <a:r>
                  <a:rPr lang="en-US" sz="2000" b="1" dirty="0">
                    <a:latin typeface="Aptos Display" panose="020B0004020202020204" pitchFamily="34" charset="0"/>
                  </a:rPr>
                  <a:t>Actionable insights for schools:</a:t>
                </a:r>
                <a:r>
                  <a:rPr lang="en-US" sz="2000" dirty="0">
                    <a:latin typeface="Aptos Display" panose="020B0004020202020204" pitchFamily="34" charset="0"/>
                  </a:rPr>
                  <a:t> Results provide data-driven guidance for counselors and educators to prioritize interventions where they achieve the </a:t>
                </a:r>
                <a:r>
                  <a:rPr lang="en-US" sz="2000" b="1" dirty="0">
                    <a:latin typeface="Aptos Display" panose="020B0004020202020204" pitchFamily="34" charset="0"/>
                  </a:rPr>
                  <a:t>greatest community-level benefit</a:t>
                </a:r>
                <a:r>
                  <a:rPr lang="en-US" sz="2000" dirty="0">
                    <a:latin typeface="Aptos Display" panose="020B0004020202020204" pitchFamily="34" charset="0"/>
                  </a:rPr>
                  <a:t>.</a:t>
                </a:r>
              </a:p>
              <a:p>
                <a:endParaRPr lang="en-US" sz="2000" dirty="0"/>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400" b="1" dirty="0">
                  <a:latin typeface="Aptos Display" panose="020B0004020202020204" pitchFamily="34" charset="0"/>
                </a:endParaRPr>
              </a:p>
              <a:p>
                <a:endParaRPr lang="en-US" sz="2800" b="1" dirty="0">
                  <a:latin typeface="Aptos Display" panose="020B0004020202020204" pitchFamily="34" charset="0"/>
                </a:endParaRPr>
              </a:p>
              <a:p>
                <a:r>
                  <a:rPr lang="en-US" sz="2800" b="1" dirty="0">
                    <a:latin typeface="Aptos Display" panose="020B0004020202020204" pitchFamily="34" charset="0"/>
                  </a:rPr>
                  <a:t>Novelty of Mindshift ClassConnect AI</a:t>
                </a:r>
              </a:p>
              <a:p>
                <a:pPr marL="342900" indent="-342900">
                  <a:buFont typeface="Courier New" panose="02070309020205020404" pitchFamily="49" charset="0"/>
                  <a:buChar char="o"/>
                </a:pPr>
                <a:r>
                  <a:rPr lang="en-US" sz="2000" b="1" dirty="0">
                    <a:latin typeface="Aptos Display" panose="020B0004020202020204" pitchFamily="34" charset="0"/>
                  </a:rPr>
                  <a:t>First network-aware AI system for teen health in K–12 settings:</a:t>
                </a:r>
                <a:r>
                  <a:rPr lang="en-US" sz="2000" dirty="0">
                    <a:latin typeface="Aptos Display" panose="020B0004020202020204" pitchFamily="34" charset="0"/>
                  </a:rPr>
                  <a:t> Unlike existing health and wellness platforms that treat students independently, MindShift ClassConnect AI explicitly models </a:t>
                </a:r>
                <a:r>
                  <a:rPr lang="en-US" sz="2000" b="1" dirty="0">
                    <a:latin typeface="Aptos Display" panose="020B0004020202020204" pitchFamily="34" charset="0"/>
                  </a:rPr>
                  <a:t>peer influence</a:t>
                </a:r>
                <a:r>
                  <a:rPr lang="en-US" sz="2000" dirty="0">
                    <a:latin typeface="Aptos Display" panose="020B0004020202020204" pitchFamily="34" charset="0"/>
                  </a:rPr>
                  <a:t> using Graph Neural Networks, enabling more accurate, context-aware health risk prediction.</a:t>
                </a:r>
              </a:p>
              <a:p>
                <a:pPr marL="342900" indent="-342900">
                  <a:buFont typeface="Courier New" panose="02070309020205020404" pitchFamily="49" charset="0"/>
                  <a:buChar char="o"/>
                </a:pPr>
                <a:r>
                  <a:rPr lang="en-US" sz="2000" b="1" dirty="0">
                    <a:latin typeface="Aptos Display" panose="020B0004020202020204" pitchFamily="34" charset="0"/>
                  </a:rPr>
                  <a:t>Predictive simulation of behavior cascades:</a:t>
                </a:r>
                <a:r>
                  <a:rPr lang="en-US" sz="2000" dirty="0">
                    <a:latin typeface="Aptos Display" panose="020B0004020202020204" pitchFamily="34" charset="0"/>
                  </a:rPr>
                  <a:t> The system uses </a:t>
                </a:r>
                <a:r>
                  <a:rPr lang="en-US" sz="2000" b="1" dirty="0">
                    <a:latin typeface="Aptos Display" panose="020B0004020202020204" pitchFamily="34" charset="0"/>
                  </a:rPr>
                  <a:t>agent-based modeling</a:t>
                </a:r>
                <a:r>
                  <a:rPr lang="en-US" sz="2000" dirty="0">
                    <a:latin typeface="Aptos Display" panose="020B0004020202020204" pitchFamily="34" charset="0"/>
                  </a:rPr>
                  <a:t> to simulate how positive health behaviors spread through peer networks </a:t>
                </a:r>
                <a:r>
                  <a:rPr lang="en-US" sz="2000" i="1" dirty="0">
                    <a:latin typeface="Aptos Display" panose="020B0004020202020204" pitchFamily="34" charset="0"/>
                  </a:rPr>
                  <a:t>before</a:t>
                </a:r>
                <a:r>
                  <a:rPr lang="en-US" sz="2000" dirty="0">
                    <a:latin typeface="Aptos Display" panose="020B0004020202020204" pitchFamily="34" charset="0"/>
                  </a:rPr>
                  <a:t> interventions are deployed, bringing epidemiological-style cascade modeling into educational wellness planning.</a:t>
                </a:r>
              </a:p>
              <a:p>
                <a:pPr marL="342900" indent="-342900">
                  <a:buFont typeface="Courier New" panose="02070309020205020404" pitchFamily="49" charset="0"/>
                  <a:buChar char="o"/>
                </a:pPr>
                <a:r>
                  <a:rPr lang="en-US" sz="2000" b="1" dirty="0">
                    <a:latin typeface="Aptos Display" panose="020B0004020202020204" pitchFamily="34" charset="0"/>
                  </a:rPr>
                  <a:t>Network-optimized intervention strategy:</a:t>
                </a:r>
                <a:r>
                  <a:rPr lang="en-US" sz="2000" dirty="0">
                    <a:latin typeface="Aptos Display" panose="020B0004020202020204" pitchFamily="34" charset="0"/>
                  </a:rPr>
                  <a:t> Introduces a new paradigm for school wellness by applying </a:t>
                </a:r>
                <a:r>
                  <a:rPr lang="en-US" sz="2000" b="1" dirty="0">
                    <a:latin typeface="Aptos Display" panose="020B0004020202020204" pitchFamily="34" charset="0"/>
                  </a:rPr>
                  <a:t>influence-maximization algorithms</a:t>
                </a:r>
                <a:r>
                  <a:rPr lang="en-US" sz="2000" dirty="0">
                    <a:latin typeface="Aptos Display" panose="020B0004020202020204" pitchFamily="34" charset="0"/>
                  </a:rPr>
                  <a:t> to identify high-impact students, achieving significantly greater community-level benefit with the same resources.</a:t>
                </a:r>
              </a:p>
              <a:p>
                <a:pPr marL="342900" indent="-342900">
                  <a:buFont typeface="Courier New" panose="02070309020205020404" pitchFamily="49" charset="0"/>
                  <a:buChar char="o"/>
                </a:pPr>
                <a:r>
                  <a:rPr lang="en-US" sz="2000" b="1" dirty="0">
                    <a:latin typeface="Aptos Display" panose="020B0004020202020204" pitchFamily="34" charset="0"/>
                  </a:rPr>
                  <a:t>Privacy-preserving social network analysis:</a:t>
                </a:r>
                <a:r>
                  <a:rPr lang="en-US" sz="2000" dirty="0">
                    <a:latin typeface="Aptos Display" panose="020B0004020202020204" pitchFamily="34" charset="0"/>
                  </a:rPr>
                  <a:t> Implements </a:t>
                </a:r>
                <a:r>
                  <a:rPr lang="en-US" sz="2000" b="1" dirty="0">
                    <a:latin typeface="Aptos Display" panose="020B0004020202020204" pitchFamily="34" charset="0"/>
                  </a:rPr>
                  <a:t>differential privacy within graph-based models</a:t>
                </a:r>
                <a:r>
                  <a:rPr lang="en-US" sz="2000" dirty="0">
                    <a:latin typeface="Aptos Display" panose="020B0004020202020204" pitchFamily="34" charset="0"/>
                  </a:rPr>
                  <a:t>, demonstrating that network-level AI can be deployed in schools while maintaining strong privacy guarantees and regulatory compliance.</a:t>
                </a:r>
              </a:p>
              <a:p>
                <a:endParaRPr lang="en-US" sz="2000" b="1" dirty="0">
                  <a:latin typeface="Aptos Display" panose="020B0004020202020204" pitchFamily="34" charset="0"/>
                </a:endParaRPr>
              </a:p>
              <a:p>
                <a:endParaRPr lang="en-US" sz="2000" dirty="0">
                  <a:latin typeface="Aptos Display" panose="020B0004020202020204" pitchFamily="34" charset="0"/>
                </a:endParaRPr>
              </a:p>
              <a:p>
                <a:r>
                  <a:rPr lang="en-US" sz="2800" b="1" dirty="0">
                    <a:latin typeface="Aptos Display" panose="020B0004020202020204" pitchFamily="34" charset="0"/>
                  </a:rPr>
                  <a:t>Conclusion</a:t>
                </a:r>
              </a:p>
              <a:p>
                <a:r>
                  <a:rPr lang="en-US" sz="2000" dirty="0">
                    <a:latin typeface="Aptos Display" panose="020B0004020202020204" pitchFamily="34" charset="0"/>
                  </a:rPr>
                  <a:t>MindShift ClassConnect AI demonstrates how network-aware artificial intelligence can transform student wellness from an individual-focused approach to a community-level strategy. By integrating social network modeling, predictive simulation, and privacy-preserving optimization, this project shows that limited school resources can be used more effectively to create broader, positive behavioral change. Beyond its technical contributions, the project highlights the potential of student-led, ethically grounded AI to address real challenges in educational and public health settings.</a:t>
                </a:r>
              </a:p>
            </p:txBody>
          </p:sp>
        </mc:Choice>
        <mc:Fallback xmlns="">
          <p:sp>
            <p:nvSpPr>
              <p:cNvPr id="34" name="TextBox 33">
                <a:extLst>
                  <a:ext uri="{FF2B5EF4-FFF2-40B4-BE49-F238E27FC236}">
                    <a16:creationId xmlns:a16="http://schemas.microsoft.com/office/drawing/2014/main" id="{FA7E97AE-6BB7-CE60-E349-3376D481B08B}"/>
                  </a:ext>
                </a:extLst>
              </p:cNvPr>
              <p:cNvSpPr txBox="1">
                <a:spLocks noRot="1" noChangeAspect="1" noMove="1" noResize="1" noEditPoints="1" noAdjustHandles="1" noChangeArrowheads="1" noChangeShapeType="1" noTextEdit="1"/>
              </p:cNvSpPr>
              <p:nvPr/>
            </p:nvSpPr>
            <p:spPr>
              <a:xfrm>
                <a:off x="10819205" y="5537067"/>
                <a:ext cx="15576850" cy="26202542"/>
              </a:xfrm>
              <a:prstGeom prst="rect">
                <a:avLst/>
              </a:prstGeom>
              <a:blipFill>
                <a:blip r:embed="rId5"/>
                <a:stretch>
                  <a:fillRect l="-742" t="-186" r="-508"/>
                </a:stretch>
              </a:blipFill>
              <a:ln w="28575">
                <a:solidFill>
                  <a:schemeClr val="tx1"/>
                </a:solidFill>
              </a:ln>
            </p:spPr>
            <p:txBody>
              <a:bodyPr/>
              <a:lstStyle/>
              <a:p>
                <a:r>
                  <a:rPr lang="en-US">
                    <a:noFill/>
                  </a:rPr>
                  <a:t> </a:t>
                </a:r>
              </a:p>
            </p:txBody>
          </p:sp>
        </mc:Fallback>
      </mc:AlternateContent>
      <p:grpSp>
        <p:nvGrpSpPr>
          <p:cNvPr id="52" name="Group 51">
            <a:extLst>
              <a:ext uri="{FF2B5EF4-FFF2-40B4-BE49-F238E27FC236}">
                <a16:creationId xmlns:a16="http://schemas.microsoft.com/office/drawing/2014/main" id="{40F7BCB9-4003-CE73-3C50-2E61CEA219D0}"/>
              </a:ext>
            </a:extLst>
          </p:cNvPr>
          <p:cNvGrpSpPr/>
          <p:nvPr/>
        </p:nvGrpSpPr>
        <p:grpSpPr>
          <a:xfrm>
            <a:off x="26868094" y="21187073"/>
            <a:ext cx="15121113" cy="6528554"/>
            <a:chOff x="26713596" y="20839723"/>
            <a:chExt cx="15590593" cy="6482784"/>
          </a:xfrm>
        </p:grpSpPr>
        <p:sp>
          <p:nvSpPr>
            <p:cNvPr id="36" name="TextBox 35">
              <a:extLst>
                <a:ext uri="{FF2B5EF4-FFF2-40B4-BE49-F238E27FC236}">
                  <a16:creationId xmlns:a16="http://schemas.microsoft.com/office/drawing/2014/main" id="{B04B0B30-358C-302D-6D1F-6B415F82D85D}"/>
                </a:ext>
              </a:extLst>
            </p:cNvPr>
            <p:cNvSpPr txBox="1"/>
            <p:nvPr/>
          </p:nvSpPr>
          <p:spPr>
            <a:xfrm>
              <a:off x="26713596" y="21362940"/>
              <a:ext cx="15356643" cy="5959567"/>
            </a:xfrm>
            <a:prstGeom prst="rect">
              <a:avLst/>
            </a:prstGeom>
            <a:noFill/>
            <a:ln w="28575">
              <a:solidFill>
                <a:schemeClr val="tx1"/>
              </a:solidFill>
            </a:ln>
          </p:spPr>
          <p:txBody>
            <a:bodyPr wrap="square" rtlCol="0">
              <a:spAutoFit/>
            </a:bodyPr>
            <a:lstStyle/>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a:p>
              <a:pPr algn="ctr"/>
              <a:endParaRPr lang="en-US" sz="3200" b="1" dirty="0">
                <a:latin typeface="Aptos Display" panose="020B0004020202020204" pitchFamily="34" charset="0"/>
              </a:endParaRPr>
            </a:p>
          </p:txBody>
        </p:sp>
        <p:sp>
          <p:nvSpPr>
            <p:cNvPr id="40" name="TextBox 39">
              <a:extLst>
                <a:ext uri="{FF2B5EF4-FFF2-40B4-BE49-F238E27FC236}">
                  <a16:creationId xmlns:a16="http://schemas.microsoft.com/office/drawing/2014/main" id="{65952B1C-17AE-6666-CEBF-32C2D8D9BCBD}"/>
                </a:ext>
              </a:extLst>
            </p:cNvPr>
            <p:cNvSpPr txBox="1"/>
            <p:nvPr/>
          </p:nvSpPr>
          <p:spPr>
            <a:xfrm>
              <a:off x="26713596" y="20839723"/>
              <a:ext cx="15356643" cy="523216"/>
            </a:xfrm>
            <a:prstGeom prst="rect">
              <a:avLst/>
            </a:prstGeom>
            <a:solidFill>
              <a:schemeClr val="accent6">
                <a:lumMod val="40000"/>
                <a:lumOff val="60000"/>
              </a:schemeClr>
            </a:solidFill>
          </p:spPr>
          <p:txBody>
            <a:bodyPr wrap="square" rtlCol="0">
              <a:spAutoFit/>
            </a:bodyPr>
            <a:lstStyle/>
            <a:p>
              <a:pPr algn="ctr"/>
              <a:r>
                <a:rPr lang="en-US" sz="2800" b="1" dirty="0">
                  <a:latin typeface="Aptos" panose="020B0004020202020204" pitchFamily="34" charset="0"/>
                </a:rPr>
                <a:t>What They Learned?</a:t>
              </a:r>
            </a:p>
          </p:txBody>
        </p:sp>
        <p:sp>
          <p:nvSpPr>
            <p:cNvPr id="47" name="TextBox 46">
              <a:extLst>
                <a:ext uri="{FF2B5EF4-FFF2-40B4-BE49-F238E27FC236}">
                  <a16:creationId xmlns:a16="http://schemas.microsoft.com/office/drawing/2014/main" id="{FB2C3C73-2577-2700-3D42-B23C3A79B092}"/>
                </a:ext>
              </a:extLst>
            </p:cNvPr>
            <p:cNvSpPr txBox="1"/>
            <p:nvPr/>
          </p:nvSpPr>
          <p:spPr>
            <a:xfrm>
              <a:off x="26831281" y="21677315"/>
              <a:ext cx="15472908" cy="5562263"/>
            </a:xfrm>
            <a:prstGeom prst="rect">
              <a:avLst/>
            </a:prstGeom>
            <a:noFill/>
          </p:spPr>
          <p:txBody>
            <a:bodyPr wrap="square" rtlCol="0">
              <a:spAutoFit/>
            </a:bodyPr>
            <a:lstStyle/>
            <a:p>
              <a:r>
                <a:rPr lang="en-US" sz="2000" b="1" dirty="0"/>
                <a:t>AI goes beyond individual prediction:</a:t>
              </a:r>
              <a:r>
                <a:rPr lang="en-US" sz="2000" dirty="0"/>
                <a:t> Students learned that health behaviors are shaped by peer relationships and that modeling social connections can reveal risks and opportunities that individual-only approaches miss.</a:t>
              </a:r>
            </a:p>
            <a:p>
              <a:endParaRPr lang="en-US" sz="2000" dirty="0"/>
            </a:p>
            <a:p>
              <a:r>
                <a:rPr lang="en-US" sz="2000" b="1" dirty="0"/>
                <a:t>How modern AI systems are built:</a:t>
              </a:r>
              <a:r>
                <a:rPr lang="en-US" sz="2000" dirty="0"/>
                <a:t> Gained exposure to how multiple AI components—network models, simulations, and optimization—work together as part of a larger decision-support system.</a:t>
              </a:r>
            </a:p>
            <a:p>
              <a:endParaRPr lang="en-US" sz="2000" dirty="0"/>
            </a:p>
            <a:p>
              <a:r>
                <a:rPr lang="en-US" sz="2000" b="1" dirty="0"/>
                <a:t>Interpreting AI outputs:</a:t>
              </a:r>
              <a:r>
                <a:rPr lang="en-US" sz="2000" dirty="0"/>
                <a:t> Students learned to analyze model predictions, simulations, and visual results to understand what the system is suggesting and why certain interventions are more effective than others.</a:t>
              </a:r>
            </a:p>
            <a:p>
              <a:endParaRPr lang="en-US" sz="2000" dirty="0"/>
            </a:p>
            <a:p>
              <a:r>
                <a:rPr lang="en-US" sz="2000" b="1" dirty="0"/>
                <a:t>Trade-offs in real-world AI:</a:t>
              </a:r>
              <a:r>
                <a:rPr lang="en-US" sz="2000" dirty="0"/>
                <a:t> Explored practical considerations such as incomplete data, privacy protection, accuracy limits, and computational constraints, and how these influence system design.</a:t>
              </a:r>
            </a:p>
            <a:p>
              <a:endParaRPr lang="en-US" sz="2000" dirty="0"/>
            </a:p>
            <a:p>
              <a:r>
                <a:rPr lang="en-US" sz="2000" b="1" dirty="0"/>
                <a:t>Responsible use of AI:</a:t>
              </a:r>
              <a:r>
                <a:rPr lang="en-US" sz="2000" dirty="0"/>
                <a:t> Developed an understanding of privacy-preserving techniques, anonymization, and the importance of human oversight when applying AI in sensitive environments like schools.</a:t>
              </a:r>
            </a:p>
            <a:p>
              <a:endParaRPr lang="en-US" sz="2000" b="1" dirty="0"/>
            </a:p>
            <a:p>
              <a:r>
                <a:rPr lang="en-US" sz="2000" b="1" dirty="0"/>
                <a:t>Research and collaboration skills:</a:t>
              </a:r>
              <a:r>
                <a:rPr lang="en-US" sz="2000" dirty="0"/>
                <a:t> Strengthened skills in problem formulation, critical thinking, teamwork, and communicating technical ideas to non-technical audiences.</a:t>
              </a:r>
            </a:p>
            <a:p>
              <a:pPr marL="285750" indent="-285750">
                <a:buFont typeface="Courier New" panose="02070309020205020404" pitchFamily="49" charset="0"/>
                <a:buChar char="o"/>
              </a:pPr>
              <a:endParaRPr lang="en-US" dirty="0"/>
            </a:p>
          </p:txBody>
        </p:sp>
      </p:grpSp>
      <p:pic>
        <p:nvPicPr>
          <p:cNvPr id="3" name="Picture 2" descr="A poster of a diagram of a social network&#10;&#10;Description automatically generated with medium confidence">
            <a:extLst>
              <a:ext uri="{FF2B5EF4-FFF2-40B4-BE49-F238E27FC236}">
                <a16:creationId xmlns:a16="http://schemas.microsoft.com/office/drawing/2014/main" id="{2C3C0242-5179-58AF-C5CD-FA62477A58CF}"/>
              </a:ext>
            </a:extLst>
          </p:cNvPr>
          <p:cNvPicPr>
            <a:picLocks noChangeAspect="1"/>
          </p:cNvPicPr>
          <p:nvPr/>
        </p:nvPicPr>
        <p:blipFill>
          <a:blip r:embed="rId6"/>
          <a:stretch>
            <a:fillRect/>
          </a:stretch>
        </p:blipFill>
        <p:spPr>
          <a:xfrm>
            <a:off x="27299842" y="6281269"/>
            <a:ext cx="13316046" cy="14795607"/>
          </a:xfrm>
          <a:prstGeom prst="rect">
            <a:avLst/>
          </a:prstGeom>
        </p:spPr>
      </p:pic>
      <p:sp>
        <p:nvSpPr>
          <p:cNvPr id="4" name="TextBox 3">
            <a:extLst>
              <a:ext uri="{FF2B5EF4-FFF2-40B4-BE49-F238E27FC236}">
                <a16:creationId xmlns:a16="http://schemas.microsoft.com/office/drawing/2014/main" id="{36B871C9-727B-D494-E84D-4C52C2FAFB36}"/>
              </a:ext>
            </a:extLst>
          </p:cNvPr>
          <p:cNvSpPr txBox="1"/>
          <p:nvPr/>
        </p:nvSpPr>
        <p:spPr>
          <a:xfrm>
            <a:off x="27299842" y="5647852"/>
            <a:ext cx="13316046" cy="523220"/>
          </a:xfrm>
          <a:prstGeom prst="rect">
            <a:avLst/>
          </a:prstGeom>
          <a:solidFill>
            <a:schemeClr val="accent6">
              <a:lumMod val="40000"/>
              <a:lumOff val="60000"/>
            </a:schemeClr>
          </a:solidFill>
        </p:spPr>
        <p:txBody>
          <a:bodyPr wrap="square" rtlCol="0">
            <a:spAutoFit/>
          </a:bodyPr>
          <a:lstStyle/>
          <a:p>
            <a:pPr algn="ctr"/>
            <a:r>
              <a:rPr lang="en-US" sz="2800" b="1" dirty="0">
                <a:latin typeface="Aptos" panose="020B0004020202020204" pitchFamily="34" charset="0"/>
              </a:rPr>
              <a:t>System Architecture</a:t>
            </a:r>
          </a:p>
        </p:txBody>
      </p:sp>
      <p:sp>
        <p:nvSpPr>
          <p:cNvPr id="21" name="TextBox 20">
            <a:extLst>
              <a:ext uri="{FF2B5EF4-FFF2-40B4-BE49-F238E27FC236}">
                <a16:creationId xmlns:a16="http://schemas.microsoft.com/office/drawing/2014/main" id="{11852BF5-DC95-8DA1-E770-6A66A3B49B91}"/>
              </a:ext>
            </a:extLst>
          </p:cNvPr>
          <p:cNvSpPr txBox="1"/>
          <p:nvPr/>
        </p:nvSpPr>
        <p:spPr>
          <a:xfrm>
            <a:off x="11450405" y="25312903"/>
            <a:ext cx="5517428" cy="369332"/>
          </a:xfrm>
          <a:prstGeom prst="rect">
            <a:avLst/>
          </a:prstGeom>
          <a:noFill/>
        </p:spPr>
        <p:txBody>
          <a:bodyPr wrap="square" rtlCol="0">
            <a:spAutoFit/>
          </a:bodyPr>
          <a:lstStyle/>
          <a:p>
            <a:r>
              <a:rPr lang="en-US" dirty="0">
                <a:latin typeface="Aptos Display" panose="020B0004020202020204" pitchFamily="34" charset="0"/>
              </a:rPr>
              <a:t>School  Social Network : Intervention Target Mapping</a:t>
            </a:r>
          </a:p>
        </p:txBody>
      </p:sp>
      <p:sp>
        <p:nvSpPr>
          <p:cNvPr id="37" name="TextBox 36">
            <a:extLst>
              <a:ext uri="{FF2B5EF4-FFF2-40B4-BE49-F238E27FC236}">
                <a16:creationId xmlns:a16="http://schemas.microsoft.com/office/drawing/2014/main" id="{92DFB2A5-1A0B-6E9D-180A-C04034354F8E}"/>
              </a:ext>
            </a:extLst>
          </p:cNvPr>
          <p:cNvSpPr txBox="1"/>
          <p:nvPr/>
        </p:nvSpPr>
        <p:spPr>
          <a:xfrm>
            <a:off x="324767" y="18759108"/>
            <a:ext cx="9908258" cy="584775"/>
          </a:xfrm>
          <a:prstGeom prst="rect">
            <a:avLst/>
          </a:prstGeom>
          <a:solidFill>
            <a:schemeClr val="accent6">
              <a:lumMod val="40000"/>
              <a:lumOff val="60000"/>
            </a:schemeClr>
          </a:solidFill>
        </p:spPr>
        <p:txBody>
          <a:bodyPr wrap="square" rtlCol="0">
            <a:spAutoFit/>
          </a:bodyPr>
          <a:lstStyle/>
          <a:p>
            <a:pPr algn="ctr"/>
            <a:r>
              <a:rPr lang="en-US" sz="3200" b="1" dirty="0">
                <a:latin typeface="Aptos" panose="020B0004020202020204" pitchFamily="34" charset="0"/>
              </a:rPr>
              <a:t>Tools and Primary Sources</a:t>
            </a:r>
          </a:p>
        </p:txBody>
      </p:sp>
      <p:sp>
        <p:nvSpPr>
          <p:cNvPr id="39" name="TextBox 38">
            <a:extLst>
              <a:ext uri="{FF2B5EF4-FFF2-40B4-BE49-F238E27FC236}">
                <a16:creationId xmlns:a16="http://schemas.microsoft.com/office/drawing/2014/main" id="{93445D1D-3560-AD57-2148-C2E77440C65F}"/>
              </a:ext>
            </a:extLst>
          </p:cNvPr>
          <p:cNvSpPr txBox="1"/>
          <p:nvPr/>
        </p:nvSpPr>
        <p:spPr>
          <a:xfrm>
            <a:off x="324766" y="19383353"/>
            <a:ext cx="9908258" cy="5909310"/>
          </a:xfrm>
          <a:prstGeom prst="rect">
            <a:avLst/>
          </a:prstGeom>
          <a:noFill/>
          <a:ln w="28575">
            <a:solidFill>
              <a:schemeClr val="tx1"/>
            </a:solidFill>
          </a:ln>
        </p:spPr>
        <p:txBody>
          <a:bodyPr wrap="square" rtlCol="0">
            <a:spAutoFit/>
          </a:bodyPr>
          <a:lstStyle/>
          <a:p>
            <a:endParaRPr lang="en-US" dirty="0"/>
          </a:p>
          <a:p>
            <a:r>
              <a:rPr lang="en-US" sz="2000" b="1" dirty="0">
                <a:latin typeface="Aptos Display" panose="020B0004020202020204" pitchFamily="34" charset="0"/>
              </a:rPr>
              <a:t>AI &amp; Machine Learning:</a:t>
            </a:r>
            <a:r>
              <a:rPr lang="en-US" sz="2000" dirty="0">
                <a:latin typeface="Aptos Display" panose="020B0004020202020204" pitchFamily="34" charset="0"/>
              </a:rPr>
              <a:t> </a:t>
            </a:r>
            <a:r>
              <a:rPr lang="en-US" sz="2000" dirty="0" err="1">
                <a:latin typeface="Aptos Display" panose="020B0004020202020204" pitchFamily="34" charset="0"/>
              </a:rPr>
              <a:t>PyTorch</a:t>
            </a:r>
            <a:r>
              <a:rPr lang="en-US" sz="2000" dirty="0">
                <a:latin typeface="Aptos Display" panose="020B0004020202020204" pitchFamily="34" charset="0"/>
              </a:rPr>
              <a:t> (GCN implementation via </a:t>
            </a:r>
            <a:r>
              <a:rPr lang="en-US" sz="2000" dirty="0" err="1">
                <a:latin typeface="Aptos Display" panose="020B0004020202020204" pitchFamily="34" charset="0"/>
              </a:rPr>
              <a:t>PyTorch</a:t>
            </a:r>
            <a:r>
              <a:rPr lang="en-US" sz="2000" dirty="0">
                <a:latin typeface="Aptos Display" panose="020B0004020202020204" pitchFamily="34" charset="0"/>
              </a:rPr>
              <a:t> Geometric), scikit-learn (baseline models), NumPy, pandas</a:t>
            </a:r>
          </a:p>
          <a:p>
            <a:endParaRPr lang="en-US" sz="2000" dirty="0">
              <a:latin typeface="Aptos Display" panose="020B0004020202020204" pitchFamily="34" charset="0"/>
            </a:endParaRPr>
          </a:p>
          <a:p>
            <a:r>
              <a:rPr lang="en-US" sz="2000" b="1" dirty="0">
                <a:latin typeface="Aptos Display" panose="020B0004020202020204" pitchFamily="34" charset="0"/>
              </a:rPr>
              <a:t>Network &amp; Simulation Tools:</a:t>
            </a:r>
            <a:r>
              <a:rPr lang="en-US" sz="2000" dirty="0">
                <a:latin typeface="Aptos Display" panose="020B0004020202020204" pitchFamily="34" charset="0"/>
              </a:rPr>
              <a:t> </a:t>
            </a:r>
            <a:r>
              <a:rPr lang="en-US" sz="2000" dirty="0" err="1">
                <a:latin typeface="Aptos Display" panose="020B0004020202020204" pitchFamily="34" charset="0"/>
              </a:rPr>
              <a:t>NetworkX</a:t>
            </a:r>
            <a:r>
              <a:rPr lang="en-US" sz="2000" dirty="0">
                <a:latin typeface="Aptos Display" panose="020B0004020202020204" pitchFamily="34" charset="0"/>
              </a:rPr>
              <a:t> (graph construction and centrality analysis), python-</a:t>
            </a:r>
            <a:r>
              <a:rPr lang="en-US" sz="2000" dirty="0" err="1">
                <a:latin typeface="Aptos Display" panose="020B0004020202020204" pitchFamily="34" charset="0"/>
              </a:rPr>
              <a:t>louvain</a:t>
            </a:r>
            <a:r>
              <a:rPr lang="en-US" sz="2000" dirty="0">
                <a:latin typeface="Aptos Display" panose="020B0004020202020204" pitchFamily="34" charset="0"/>
              </a:rPr>
              <a:t> (community detection), Mesa (agent-based modeling)</a:t>
            </a:r>
          </a:p>
          <a:p>
            <a:endParaRPr lang="en-US" sz="2000" dirty="0">
              <a:latin typeface="Aptos Display" panose="020B0004020202020204" pitchFamily="34" charset="0"/>
            </a:endParaRPr>
          </a:p>
          <a:p>
            <a:r>
              <a:rPr lang="en-US" sz="2000" b="1" dirty="0">
                <a:latin typeface="Aptos Display" panose="020B0004020202020204" pitchFamily="34" charset="0"/>
              </a:rPr>
              <a:t>Development Stack:</a:t>
            </a:r>
            <a:r>
              <a:rPr lang="en-US" sz="2000" dirty="0">
                <a:latin typeface="Aptos Display" panose="020B0004020202020204" pitchFamily="34" charset="0"/>
              </a:rPr>
              <a:t> </a:t>
            </a:r>
            <a:r>
              <a:rPr lang="en-US" sz="2000" dirty="0" err="1">
                <a:latin typeface="Aptos Display" panose="020B0004020202020204" pitchFamily="34" charset="0"/>
              </a:rPr>
              <a:t>FastAPI</a:t>
            </a:r>
            <a:r>
              <a:rPr lang="en-US" sz="2000" dirty="0">
                <a:latin typeface="Aptos Display" panose="020B0004020202020204" pitchFamily="34" charset="0"/>
              </a:rPr>
              <a:t> (backend services), PostgreSQL (data storage), Firebase Authentication, Google Cloud Platform (deployment)</a:t>
            </a:r>
          </a:p>
          <a:p>
            <a:endParaRPr lang="en-US" sz="2000" dirty="0">
              <a:latin typeface="Aptos Display" panose="020B0004020202020204" pitchFamily="34" charset="0"/>
            </a:endParaRPr>
          </a:p>
          <a:p>
            <a:r>
              <a:rPr lang="en-US" sz="2000" b="1" dirty="0">
                <a:latin typeface="Aptos Display" panose="020B0004020202020204" pitchFamily="34" charset="0"/>
              </a:rPr>
              <a:t>Visualization &amp; Analysis:</a:t>
            </a:r>
            <a:r>
              <a:rPr lang="en-US" sz="2000" dirty="0">
                <a:latin typeface="Aptos Display" panose="020B0004020202020204" pitchFamily="34" charset="0"/>
              </a:rPr>
              <a:t> </a:t>
            </a:r>
            <a:r>
              <a:rPr lang="en-US" sz="2000" dirty="0" err="1">
                <a:latin typeface="Aptos Display" panose="020B0004020202020204" pitchFamily="34" charset="0"/>
              </a:rPr>
              <a:t>Plotly</a:t>
            </a:r>
            <a:r>
              <a:rPr lang="en-US" sz="2000" dirty="0">
                <a:latin typeface="Aptos Display" panose="020B0004020202020204" pitchFamily="34" charset="0"/>
              </a:rPr>
              <a:t> (interactive dashboards), D3.js (network visualizations), Matplotlib (analysis figures)</a:t>
            </a:r>
          </a:p>
          <a:p>
            <a:endParaRPr lang="en-US" sz="2000" dirty="0">
              <a:latin typeface="Aptos Display" panose="020B0004020202020204" pitchFamily="34" charset="0"/>
            </a:endParaRPr>
          </a:p>
          <a:p>
            <a:r>
              <a:rPr lang="en-US" sz="2000" b="1" dirty="0">
                <a:latin typeface="Aptos Display" panose="020B0004020202020204" pitchFamily="34" charset="0"/>
              </a:rPr>
              <a:t>Primary Research Foundations:</a:t>
            </a:r>
            <a:r>
              <a:rPr lang="en-US" sz="2000" dirty="0">
                <a:latin typeface="Aptos Display" panose="020B0004020202020204" pitchFamily="34" charset="0"/>
              </a:rPr>
              <a:t> Peer-influence and network science research (Christakis &amp; Fowler), influence maximization theory (Kempe et al.), graph neural networks (</a:t>
            </a:r>
            <a:r>
              <a:rPr lang="en-US" sz="2000" dirty="0" err="1">
                <a:latin typeface="Aptos Display" panose="020B0004020202020204" pitchFamily="34" charset="0"/>
              </a:rPr>
              <a:t>Kipf</a:t>
            </a:r>
            <a:r>
              <a:rPr lang="en-US" sz="2000" dirty="0">
                <a:latin typeface="Aptos Display" panose="020B0004020202020204" pitchFamily="34" charset="0"/>
              </a:rPr>
              <a:t> &amp; Welling), and privacy-preserving graph AI methods</a:t>
            </a:r>
          </a:p>
          <a:p>
            <a:endParaRPr lang="en-US" sz="2000" dirty="0">
              <a:latin typeface="Aptos Display" panose="020B0004020202020204" pitchFamily="34" charset="0"/>
            </a:endParaRPr>
          </a:p>
          <a:p>
            <a:r>
              <a:rPr lang="en-US" sz="2000" b="1" dirty="0">
                <a:latin typeface="Aptos Display" panose="020B0004020202020204" pitchFamily="34" charset="0"/>
              </a:rPr>
              <a:t>Educational &amp; Policy Resources:</a:t>
            </a:r>
            <a:r>
              <a:rPr lang="en-US" sz="2000" dirty="0">
                <a:latin typeface="Aptos Display" panose="020B0004020202020204" pitchFamily="34" charset="0"/>
              </a:rPr>
              <a:t> Graph machine learning coursework, open-source documentation, agent-based modeling tutorials, and FERPA privacy guidelines</a:t>
            </a:r>
          </a:p>
        </p:txBody>
      </p:sp>
      <p:pic>
        <p:nvPicPr>
          <p:cNvPr id="9" name="Picture 8">
            <a:extLst>
              <a:ext uri="{FF2B5EF4-FFF2-40B4-BE49-F238E27FC236}">
                <a16:creationId xmlns:a16="http://schemas.microsoft.com/office/drawing/2014/main" id="{FCE767F9-9B10-AE60-4849-F58EFD291085}"/>
              </a:ext>
            </a:extLst>
          </p:cNvPr>
          <p:cNvPicPr>
            <a:picLocks noChangeAspect="1"/>
          </p:cNvPicPr>
          <p:nvPr/>
        </p:nvPicPr>
        <p:blipFill>
          <a:blip r:embed="rId7"/>
          <a:stretch>
            <a:fillRect/>
          </a:stretch>
        </p:blipFill>
        <p:spPr>
          <a:xfrm>
            <a:off x="10866489" y="20731164"/>
            <a:ext cx="6452292" cy="4524984"/>
          </a:xfrm>
          <a:prstGeom prst="rect">
            <a:avLst/>
          </a:prstGeom>
        </p:spPr>
      </p:pic>
      <p:grpSp>
        <p:nvGrpSpPr>
          <p:cNvPr id="43" name="Group 42">
            <a:extLst>
              <a:ext uri="{FF2B5EF4-FFF2-40B4-BE49-F238E27FC236}">
                <a16:creationId xmlns:a16="http://schemas.microsoft.com/office/drawing/2014/main" id="{2A68B31B-052E-6623-6FB9-0D6A34330DFD}"/>
              </a:ext>
            </a:extLst>
          </p:cNvPr>
          <p:cNvGrpSpPr/>
          <p:nvPr/>
        </p:nvGrpSpPr>
        <p:grpSpPr>
          <a:xfrm>
            <a:off x="17969906" y="20973738"/>
            <a:ext cx="7284532" cy="4428465"/>
            <a:chOff x="17969906" y="20973738"/>
            <a:chExt cx="7284532" cy="4428465"/>
          </a:xfrm>
        </p:grpSpPr>
        <p:pic>
          <p:nvPicPr>
            <p:cNvPr id="41" name="Picture 40">
              <a:extLst>
                <a:ext uri="{FF2B5EF4-FFF2-40B4-BE49-F238E27FC236}">
                  <a16:creationId xmlns:a16="http://schemas.microsoft.com/office/drawing/2014/main" id="{642D2C03-C4D2-30B0-1031-A8F69A2C8B9E}"/>
                </a:ext>
              </a:extLst>
            </p:cNvPr>
            <p:cNvPicPr>
              <a:picLocks noChangeAspect="1"/>
            </p:cNvPicPr>
            <p:nvPr/>
          </p:nvPicPr>
          <p:blipFill>
            <a:blip r:embed="rId8"/>
            <a:stretch>
              <a:fillRect/>
            </a:stretch>
          </p:blipFill>
          <p:spPr>
            <a:xfrm>
              <a:off x="18030849" y="20973738"/>
              <a:ext cx="7223589" cy="4119703"/>
            </a:xfrm>
            <a:prstGeom prst="rect">
              <a:avLst/>
            </a:prstGeom>
          </p:spPr>
        </p:pic>
        <p:sp>
          <p:nvSpPr>
            <p:cNvPr id="42" name="TextBox 41">
              <a:extLst>
                <a:ext uri="{FF2B5EF4-FFF2-40B4-BE49-F238E27FC236}">
                  <a16:creationId xmlns:a16="http://schemas.microsoft.com/office/drawing/2014/main" id="{A7D27528-3068-1E36-B630-DBF11AEA30A0}"/>
                </a:ext>
              </a:extLst>
            </p:cNvPr>
            <p:cNvSpPr txBox="1"/>
            <p:nvPr/>
          </p:nvSpPr>
          <p:spPr>
            <a:xfrm>
              <a:off x="17969906" y="25032871"/>
              <a:ext cx="7284532" cy="369332"/>
            </a:xfrm>
            <a:prstGeom prst="rect">
              <a:avLst/>
            </a:prstGeom>
            <a:solidFill>
              <a:schemeClr val="bg1"/>
            </a:solidFill>
          </p:spPr>
          <p:txBody>
            <a:bodyPr wrap="square" rtlCol="0">
              <a:spAutoFit/>
            </a:bodyPr>
            <a:lstStyle/>
            <a:p>
              <a:endParaRPr lang="en-US" dirty="0">
                <a:solidFill>
                  <a:schemeClr val="bg1"/>
                </a:solidFill>
              </a:endParaRPr>
            </a:p>
          </p:txBody>
        </p:sp>
      </p:grpSp>
      <p:sp>
        <p:nvSpPr>
          <p:cNvPr id="44" name="TextBox 43">
            <a:extLst>
              <a:ext uri="{FF2B5EF4-FFF2-40B4-BE49-F238E27FC236}">
                <a16:creationId xmlns:a16="http://schemas.microsoft.com/office/drawing/2014/main" id="{8A2F8A4E-8FBA-1ACF-F97A-BBB35F6C809D}"/>
              </a:ext>
            </a:extLst>
          </p:cNvPr>
          <p:cNvSpPr txBox="1"/>
          <p:nvPr/>
        </p:nvSpPr>
        <p:spPr>
          <a:xfrm>
            <a:off x="18629224" y="25063568"/>
            <a:ext cx="6625214" cy="646331"/>
          </a:xfrm>
          <a:prstGeom prst="rect">
            <a:avLst/>
          </a:prstGeom>
          <a:noFill/>
        </p:spPr>
        <p:txBody>
          <a:bodyPr wrap="square" rtlCol="0">
            <a:spAutoFit/>
          </a:bodyPr>
          <a:lstStyle/>
          <a:p>
            <a:pPr algn="ctr"/>
            <a:r>
              <a:rPr lang="en-US" dirty="0">
                <a:latin typeface="Aptos Display" panose="020B0004020202020204" pitchFamily="34" charset="0"/>
              </a:rPr>
              <a:t>Network-aware intervention strategies outperform random selection in spreading positive behaviors.</a:t>
            </a:r>
          </a:p>
        </p:txBody>
      </p:sp>
      <p:pic>
        <p:nvPicPr>
          <p:cNvPr id="13" name="Picture 12">
            <a:extLst>
              <a:ext uri="{FF2B5EF4-FFF2-40B4-BE49-F238E27FC236}">
                <a16:creationId xmlns:a16="http://schemas.microsoft.com/office/drawing/2014/main" id="{B8D04222-B1B1-10DC-3EC9-B26168900526}"/>
              </a:ext>
            </a:extLst>
          </p:cNvPr>
          <p:cNvPicPr>
            <a:picLocks noChangeAspect="1"/>
          </p:cNvPicPr>
          <p:nvPr/>
        </p:nvPicPr>
        <p:blipFill>
          <a:blip r:embed="rId9"/>
          <a:stretch>
            <a:fillRect/>
          </a:stretch>
        </p:blipFill>
        <p:spPr>
          <a:xfrm>
            <a:off x="354692" y="26881508"/>
            <a:ext cx="10028362" cy="4858101"/>
          </a:xfrm>
          <a:prstGeom prst="rect">
            <a:avLst/>
          </a:prstGeom>
        </p:spPr>
      </p:pic>
      <p:sp>
        <p:nvSpPr>
          <p:cNvPr id="14" name="TextBox 13">
            <a:extLst>
              <a:ext uri="{FF2B5EF4-FFF2-40B4-BE49-F238E27FC236}">
                <a16:creationId xmlns:a16="http://schemas.microsoft.com/office/drawing/2014/main" id="{A0DF4E28-815F-B614-B489-FFF012354C6C}"/>
              </a:ext>
            </a:extLst>
          </p:cNvPr>
          <p:cNvSpPr txBox="1"/>
          <p:nvPr/>
        </p:nvSpPr>
        <p:spPr>
          <a:xfrm>
            <a:off x="324766" y="26220206"/>
            <a:ext cx="10022400" cy="579993"/>
          </a:xfrm>
          <a:prstGeom prst="rect">
            <a:avLst/>
          </a:prstGeom>
          <a:solidFill>
            <a:schemeClr val="accent6">
              <a:lumMod val="40000"/>
              <a:lumOff val="60000"/>
            </a:schemeClr>
          </a:solidFill>
        </p:spPr>
        <p:txBody>
          <a:bodyPr wrap="square" rtlCol="0">
            <a:spAutoFit/>
          </a:bodyPr>
          <a:lstStyle/>
          <a:p>
            <a:pPr algn="ctr"/>
            <a:r>
              <a:rPr lang="en-US" sz="3200" b="1" dirty="0">
                <a:latin typeface="Aptos" panose="020B0004020202020204" pitchFamily="34" charset="0"/>
              </a:rPr>
              <a:t>Why </a:t>
            </a:r>
            <a:r>
              <a:rPr lang="en-US" sz="3200" b="1" dirty="0" err="1">
                <a:latin typeface="Aptos" panose="020B0004020202020204" pitchFamily="34" charset="0"/>
              </a:rPr>
              <a:t>MindShift</a:t>
            </a:r>
            <a:r>
              <a:rPr lang="en-US" sz="3200" b="1" dirty="0">
                <a:latin typeface="Aptos" panose="020B0004020202020204" pitchFamily="34" charset="0"/>
              </a:rPr>
              <a:t> </a:t>
            </a:r>
            <a:r>
              <a:rPr lang="en-US" sz="3200" b="1" dirty="0" err="1">
                <a:latin typeface="Aptos" panose="020B0004020202020204" pitchFamily="34" charset="0"/>
              </a:rPr>
              <a:t>ClassConnect</a:t>
            </a:r>
            <a:r>
              <a:rPr lang="en-US" sz="3200" b="1" dirty="0">
                <a:latin typeface="Aptos" panose="020B0004020202020204" pitchFamily="34" charset="0"/>
              </a:rPr>
              <a:t> App?  </a:t>
            </a:r>
          </a:p>
        </p:txBody>
      </p:sp>
      <p:sp>
        <p:nvSpPr>
          <p:cNvPr id="23" name="TextBox 22">
            <a:extLst>
              <a:ext uri="{FF2B5EF4-FFF2-40B4-BE49-F238E27FC236}">
                <a16:creationId xmlns:a16="http://schemas.microsoft.com/office/drawing/2014/main" id="{6A92557C-5797-700D-DD53-8D7F0BC55899}"/>
              </a:ext>
            </a:extLst>
          </p:cNvPr>
          <p:cNvSpPr txBox="1"/>
          <p:nvPr/>
        </p:nvSpPr>
        <p:spPr>
          <a:xfrm>
            <a:off x="12012265" y="32136985"/>
            <a:ext cx="21945600" cy="769441"/>
          </a:xfrm>
          <a:prstGeom prst="rect">
            <a:avLst/>
          </a:prstGeom>
          <a:noFill/>
        </p:spPr>
        <p:txBody>
          <a:bodyPr wrap="square">
            <a:spAutoFit/>
          </a:bodyPr>
          <a:lstStyle/>
          <a:p>
            <a:pPr algn="ctr"/>
            <a:r>
              <a:rPr lang="en-US" sz="4400" i="1" dirty="0" err="1">
                <a:solidFill>
                  <a:srgbClr val="FF0000"/>
                </a:solidFill>
                <a:latin typeface="Aptos" panose="020B0004020202020204" pitchFamily="34" charset="0"/>
              </a:rPr>
              <a:t>MindShift</a:t>
            </a:r>
            <a:r>
              <a:rPr lang="en-US" sz="4400" i="1" dirty="0">
                <a:solidFill>
                  <a:srgbClr val="FF0000"/>
                </a:solidFill>
                <a:latin typeface="Aptos" panose="020B0004020202020204" pitchFamily="34" charset="0"/>
              </a:rPr>
              <a:t> </a:t>
            </a:r>
            <a:r>
              <a:rPr lang="en-US" sz="4400" i="1" dirty="0" err="1">
                <a:solidFill>
                  <a:srgbClr val="FF0000"/>
                </a:solidFill>
                <a:latin typeface="Aptos" panose="020B0004020202020204" pitchFamily="34" charset="0"/>
              </a:rPr>
              <a:t>ClassConnect</a:t>
            </a:r>
            <a:r>
              <a:rPr lang="en-US" sz="4400" i="1" dirty="0">
                <a:solidFill>
                  <a:srgbClr val="FF0000"/>
                </a:solidFill>
                <a:latin typeface="Aptos" panose="020B0004020202020204" pitchFamily="34" charset="0"/>
              </a:rPr>
              <a:t> AI - “Your Network. Your Health. AI‑Driven.”</a:t>
            </a:r>
          </a:p>
        </p:txBody>
      </p:sp>
      <p:sp>
        <p:nvSpPr>
          <p:cNvPr id="25" name="TextBox 24">
            <a:extLst>
              <a:ext uri="{FF2B5EF4-FFF2-40B4-BE49-F238E27FC236}">
                <a16:creationId xmlns:a16="http://schemas.microsoft.com/office/drawing/2014/main" id="{8AAE1237-EC81-A4BA-E7ED-0F5EFF975F3F}"/>
              </a:ext>
            </a:extLst>
          </p:cNvPr>
          <p:cNvSpPr txBox="1"/>
          <p:nvPr/>
        </p:nvSpPr>
        <p:spPr>
          <a:xfrm>
            <a:off x="26982234" y="28207973"/>
            <a:ext cx="14780067" cy="523220"/>
          </a:xfrm>
          <a:prstGeom prst="rect">
            <a:avLst/>
          </a:prstGeom>
          <a:solidFill>
            <a:schemeClr val="accent6">
              <a:lumMod val="40000"/>
              <a:lumOff val="60000"/>
            </a:schemeClr>
          </a:solidFill>
        </p:spPr>
        <p:txBody>
          <a:bodyPr wrap="square" rtlCol="0">
            <a:spAutoFit/>
          </a:bodyPr>
          <a:lstStyle/>
          <a:p>
            <a:pPr algn="ctr"/>
            <a:r>
              <a:rPr lang="en-US" sz="2800" b="1" dirty="0">
                <a:latin typeface="Aptos" panose="020B0004020202020204" pitchFamily="34" charset="0"/>
              </a:rPr>
              <a:t>Students Reflection</a:t>
            </a:r>
          </a:p>
        </p:txBody>
      </p:sp>
      <p:sp>
        <p:nvSpPr>
          <p:cNvPr id="27" name="TextBox 26">
            <a:extLst>
              <a:ext uri="{FF2B5EF4-FFF2-40B4-BE49-F238E27FC236}">
                <a16:creationId xmlns:a16="http://schemas.microsoft.com/office/drawing/2014/main" id="{5E64C123-9423-1798-E5E2-192ED562B8FB}"/>
              </a:ext>
            </a:extLst>
          </p:cNvPr>
          <p:cNvSpPr txBox="1"/>
          <p:nvPr/>
        </p:nvSpPr>
        <p:spPr>
          <a:xfrm>
            <a:off x="26982233" y="28751661"/>
            <a:ext cx="14780066" cy="2677656"/>
          </a:xfrm>
          <a:prstGeom prst="rect">
            <a:avLst/>
          </a:prstGeom>
          <a:noFill/>
          <a:ln w="28575">
            <a:solidFill>
              <a:schemeClr val="tx1"/>
            </a:solidFill>
          </a:ln>
        </p:spPr>
        <p:txBody>
          <a:bodyPr wrap="square">
            <a:spAutoFit/>
          </a:bodyPr>
          <a:lstStyle/>
          <a:p>
            <a:pPr algn="just"/>
            <a:r>
              <a:rPr lang="en-US" sz="2400" b="1" dirty="0">
                <a:latin typeface="Aptos" panose="020B0004020202020204" pitchFamily="34" charset="0"/>
              </a:rPr>
              <a:t>Hansika:</a:t>
            </a:r>
            <a:r>
              <a:rPr lang="en-US" sz="2400" dirty="0">
                <a:latin typeface="Aptos" panose="020B0004020202020204" pitchFamily="34" charset="0"/>
              </a:rPr>
              <a:t> “Building the app taught me to use AI for designing personalized interventions.” </a:t>
            </a:r>
          </a:p>
          <a:p>
            <a:pPr algn="just"/>
            <a:endParaRPr lang="en-US" sz="2400" dirty="0">
              <a:latin typeface="Aptos" panose="020B0004020202020204" pitchFamily="34" charset="0"/>
            </a:endParaRPr>
          </a:p>
          <a:p>
            <a:pPr algn="just"/>
            <a:r>
              <a:rPr lang="en-US" sz="2400" b="1" dirty="0">
                <a:latin typeface="Aptos" panose="020B0004020202020204" pitchFamily="34" charset="0"/>
              </a:rPr>
              <a:t>Akshatha: </a:t>
            </a:r>
            <a:r>
              <a:rPr lang="en-US" sz="2400" dirty="0">
                <a:latin typeface="Aptos" panose="020B0004020202020204" pitchFamily="34" charset="0"/>
              </a:rPr>
              <a:t>“I learned how AI can analyze social connections to predict health behavior.”</a:t>
            </a:r>
          </a:p>
          <a:p>
            <a:pPr algn="just"/>
            <a:endParaRPr lang="en-US" sz="2400" dirty="0">
              <a:latin typeface="Aptos" panose="020B0004020202020204" pitchFamily="34" charset="0"/>
            </a:endParaRPr>
          </a:p>
          <a:p>
            <a:pPr algn="just"/>
            <a:r>
              <a:rPr lang="en-US" sz="2400" b="1" dirty="0">
                <a:latin typeface="Aptos" panose="020B0004020202020204" pitchFamily="34" charset="0"/>
              </a:rPr>
              <a:t>Vaishnavi: </a:t>
            </a:r>
            <a:r>
              <a:rPr lang="en-US" sz="2400" dirty="0">
                <a:latin typeface="Aptos" panose="020B0004020202020204" pitchFamily="34" charset="0"/>
              </a:rPr>
              <a:t>“Working on ClassConnect helped me understand AI’s role in real-world problem solving.”</a:t>
            </a:r>
          </a:p>
          <a:p>
            <a:pPr algn="just"/>
            <a:endParaRPr lang="en-US" sz="2400" dirty="0">
              <a:latin typeface="Aptos" panose="020B0004020202020204" pitchFamily="34" charset="0"/>
            </a:endParaRPr>
          </a:p>
          <a:p>
            <a:pPr algn="just"/>
            <a:r>
              <a:rPr lang="en-US" sz="2400" b="1" dirty="0">
                <a:latin typeface="Aptos" panose="020B0004020202020204" pitchFamily="34" charset="0"/>
              </a:rPr>
              <a:t>Ashwin</a:t>
            </a:r>
            <a:r>
              <a:rPr lang="en-US" sz="2400" dirty="0">
                <a:latin typeface="Aptos" panose="020B0004020202020204" pitchFamily="34" charset="0"/>
              </a:rPr>
              <a:t>: “I learned the basics of agentic AI”</a:t>
            </a:r>
          </a:p>
        </p:txBody>
      </p:sp>
    </p:spTree>
    <p:extLst>
      <p:ext uri="{BB962C8B-B14F-4D97-AF65-F5344CB8AC3E}">
        <p14:creationId xmlns:p14="http://schemas.microsoft.com/office/powerpoint/2010/main" val="369413765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12340</TotalTime>
  <Words>1665</Words>
  <Application>Microsoft Macintosh PowerPoint</Application>
  <PresentationFormat>Custom</PresentationFormat>
  <Paragraphs>136</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Aptos</vt:lpstr>
      <vt:lpstr>Aptos Display</vt:lpstr>
      <vt:lpstr>Arial</vt:lpstr>
      <vt:lpstr>Calibri</vt:lpstr>
      <vt:lpstr>Calibri Light</vt:lpstr>
      <vt:lpstr>Cambria Math</vt:lpstr>
      <vt:lpstr>Courier New</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Tupendra Oli</dc:creator>
  <cp:lastModifiedBy>Tupendra Oli</cp:lastModifiedBy>
  <cp:revision>9</cp:revision>
  <dcterms:created xsi:type="dcterms:W3CDTF">2026-01-08T16:33:48Z</dcterms:created>
  <dcterms:modified xsi:type="dcterms:W3CDTF">2026-01-20T18:20:09Z</dcterms:modified>
</cp:coreProperties>
</file>

<file path=docProps/thumbnail.jpeg>
</file>